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4"/>
    <p:sldMasterId id="2147483672" r:id="rId5"/>
  </p:sldMasterIdLst>
  <p:notesMasterIdLst>
    <p:notesMasterId r:id="rId65"/>
  </p:notesMasterIdLst>
  <p:handoutMasterIdLst>
    <p:handoutMasterId r:id="rId66"/>
  </p:handoutMasterIdLst>
  <p:sldIdLst>
    <p:sldId id="256" r:id="rId6"/>
    <p:sldId id="257" r:id="rId7"/>
    <p:sldId id="258" r:id="rId8"/>
    <p:sldId id="326" r:id="rId9"/>
    <p:sldId id="270" r:id="rId10"/>
    <p:sldId id="354" r:id="rId11"/>
    <p:sldId id="359" r:id="rId12"/>
    <p:sldId id="363" r:id="rId13"/>
    <p:sldId id="413" r:id="rId14"/>
    <p:sldId id="315" r:id="rId15"/>
    <p:sldId id="427" r:id="rId16"/>
    <p:sldId id="305" r:id="rId17"/>
    <p:sldId id="344" r:id="rId18"/>
    <p:sldId id="397" r:id="rId19"/>
    <p:sldId id="415" r:id="rId20"/>
    <p:sldId id="414" r:id="rId21"/>
    <p:sldId id="394" r:id="rId22"/>
    <p:sldId id="418" r:id="rId23"/>
    <p:sldId id="417" r:id="rId24"/>
    <p:sldId id="419" r:id="rId25"/>
    <p:sldId id="420" r:id="rId26"/>
    <p:sldId id="421" r:id="rId27"/>
    <p:sldId id="423" r:id="rId28"/>
    <p:sldId id="388" r:id="rId29"/>
    <p:sldId id="329" r:id="rId30"/>
    <p:sldId id="425" r:id="rId31"/>
    <p:sldId id="405" r:id="rId32"/>
    <p:sldId id="404" r:id="rId33"/>
    <p:sldId id="390" r:id="rId34"/>
    <p:sldId id="378" r:id="rId35"/>
    <p:sldId id="426" r:id="rId36"/>
    <p:sldId id="402" r:id="rId37"/>
    <p:sldId id="395" r:id="rId38"/>
    <p:sldId id="322" r:id="rId39"/>
    <p:sldId id="407" r:id="rId40"/>
    <p:sldId id="365" r:id="rId41"/>
    <p:sldId id="409" r:id="rId42"/>
    <p:sldId id="399" r:id="rId43"/>
    <p:sldId id="400" r:id="rId44"/>
    <p:sldId id="401" r:id="rId45"/>
    <p:sldId id="406" r:id="rId46"/>
    <p:sldId id="332" r:id="rId47"/>
    <p:sldId id="410" r:id="rId48"/>
    <p:sldId id="333" r:id="rId49"/>
    <p:sldId id="411" r:id="rId50"/>
    <p:sldId id="334" r:id="rId51"/>
    <p:sldId id="412" r:id="rId52"/>
    <p:sldId id="338" r:id="rId53"/>
    <p:sldId id="320" r:id="rId54"/>
    <p:sldId id="304" r:id="rId55"/>
    <p:sldId id="302" r:id="rId56"/>
    <p:sldId id="284" r:id="rId57"/>
    <p:sldId id="336" r:id="rId58"/>
    <p:sldId id="321" r:id="rId59"/>
    <p:sldId id="375" r:id="rId60"/>
    <p:sldId id="348" r:id="rId61"/>
    <p:sldId id="361" r:id="rId62"/>
    <p:sldId id="341" r:id="rId63"/>
    <p:sldId id="408" r:id="rId64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67"/>
      <p:boldItalic r:id="rId68"/>
    </p:embeddedFont>
    <p:embeddedFont>
      <p:font typeface="Amasis MT Pro Medium" panose="02040604050005020304" pitchFamily="18" charset="0"/>
      <p:regular r:id="rId69"/>
      <p:italic r:id="rId70"/>
    </p:embeddedFont>
    <p:embeddedFont>
      <p:font typeface="Arial Rounded MT Bold" panose="020F0704030504030204" pitchFamily="34" charset="0"/>
      <p:regular r:id="rId71"/>
    </p:embeddedFont>
    <p:embeddedFont>
      <p:font typeface="BankGothic Md BT" panose="020B0807020203060204" pitchFamily="34" charset="0"/>
      <p:regular r:id="rId72"/>
    </p:embeddedFont>
    <p:embeddedFont>
      <p:font typeface="Bookman Old Style" panose="02050604050505020204" pitchFamily="18" charset="0"/>
      <p:regular r:id="rId73"/>
      <p:bold r:id="rId74"/>
      <p:italic r:id="rId75"/>
      <p:boldItalic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alibri Light" panose="020F0302020204030204" pitchFamily="34" charset="0"/>
      <p:regular r:id="rId81"/>
      <p:italic r:id="rId82"/>
    </p:embeddedFont>
    <p:embeddedFont>
      <p:font typeface="Cambria Math" panose="02040503050406030204" pitchFamily="18" charset="0"/>
      <p:regular r:id="rId83"/>
    </p:embeddedFont>
    <p:embeddedFont>
      <p:font typeface="Cousine" panose="020B0604020202020204" charset="0"/>
      <p:regular r:id="rId84"/>
      <p:bold r:id="rId85"/>
      <p:italic r:id="rId86"/>
      <p:boldItalic r:id="rId87"/>
    </p:embeddedFont>
    <p:embeddedFont>
      <p:font typeface="Tenorite" panose="00000500000000000000" pitchFamily="2" charset="0"/>
      <p:regular r:id="rId88"/>
      <p:bold r:id="rId89"/>
      <p:italic r:id="rId90"/>
      <p:boldItalic r:id="rId91"/>
    </p:embeddedFont>
    <p:embeddedFont>
      <p:font typeface="Webdings" panose="05030102010509060703" pitchFamily="18" charset="2"/>
      <p:regular r:id="rId92"/>
    </p:embeddedFont>
    <p:embeddedFont>
      <p:font typeface="Wingdings 2" panose="05020102010507070707" pitchFamily="18" charset="2"/>
      <p:regular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3300"/>
    <a:srgbClr val="339933"/>
    <a:srgbClr val="FFCC00"/>
    <a:srgbClr val="008000"/>
    <a:srgbClr val="00CC66"/>
    <a:srgbClr val="CC3399"/>
    <a:srgbClr val="FF66CC"/>
    <a:srgbClr val="0066CC"/>
    <a:srgbClr val="3D85C6"/>
    <a:srgbClr val="3F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55EEA4-988B-492D-99E5-9B07CBB69424}">
  <a:tblStyle styleId="{FC55EEA4-988B-492D-99E5-9B07CBB694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16E642-95D0-4B56-8B43-F84085D1147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83040" autoAdjust="0"/>
  </p:normalViewPr>
  <p:slideViewPr>
    <p:cSldViewPr snapToGrid="0">
      <p:cViewPr varScale="1">
        <p:scale>
          <a:sx n="90" d="100"/>
          <a:sy n="90" d="100"/>
        </p:scale>
        <p:origin x="1075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44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84" Type="http://schemas.openxmlformats.org/officeDocument/2006/relationships/font" Target="fonts/font18.fntdata"/><Relationship Id="rId89" Type="http://schemas.openxmlformats.org/officeDocument/2006/relationships/font" Target="fonts/font23.fntdata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font" Target="fonts/font5.fntdata"/><Relationship Id="rId92" Type="http://schemas.openxmlformats.org/officeDocument/2006/relationships/font" Target="fonts/font2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handoutMaster" Target="handoutMasters/handoutMaster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87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font" Target="fonts/font16.fntdata"/><Relationship Id="rId90" Type="http://schemas.openxmlformats.org/officeDocument/2006/relationships/font" Target="fonts/font24.fntdata"/><Relationship Id="rId95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93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font" Target="fonts/font25.fntdata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oyn\Documents\Documents\School%20Documents\UCF%20-%20Mom\EEL%204915%20-%20Senior%20Design%20II\Project%20Work%20Tables\2022-2-14Progress%20Cha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09465621647687"/>
          <c:y val="0.2292287601980787"/>
          <c:w val="0.80081340197769191"/>
          <c:h val="0.5555543488098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Iphone</c:v>
                </c:pt>
                <c:pt idx="1">
                  <c:v>android</c:v>
                </c:pt>
                <c:pt idx="2">
                  <c:v>other 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0.25</c:v>
                </c:pt>
                <c:pt idx="1">
                  <c:v>0.7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46-FA4A-A646-DCE8155F9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7817455"/>
        <c:axId val="1426272191"/>
      </c:barChart>
      <c:catAx>
        <c:axId val="1437817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272191"/>
        <c:crosses val="autoZero"/>
        <c:auto val="1"/>
        <c:lblAlgn val="ctr"/>
        <c:lblOffset val="100"/>
        <c:noMultiLvlLbl val="0"/>
      </c:catAx>
      <c:valAx>
        <c:axId val="1426272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7030A0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817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>
        <a:lumMod val="65000"/>
      </a:srgbClr>
    </a:solidFill>
    <a:ln>
      <a:noFill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Progress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Overall</c:v>
                </c:pt>
                <c:pt idx="1">
                  <c:v>Prototyping</c:v>
                </c:pt>
                <c:pt idx="2">
                  <c:v>Application</c:v>
                </c:pt>
                <c:pt idx="3">
                  <c:v>Embedded Software</c:v>
                </c:pt>
                <c:pt idx="4">
                  <c:v>PCB Design</c:v>
                </c:pt>
                <c:pt idx="5">
                  <c:v>Structural Design</c:v>
                </c:pt>
                <c:pt idx="6">
                  <c:v>Research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</c:v>
                </c:pt>
                <c:pt idx="1">
                  <c:v>0.5</c:v>
                </c:pt>
                <c:pt idx="2">
                  <c:v>0.25</c:v>
                </c:pt>
                <c:pt idx="3">
                  <c:v>0.3</c:v>
                </c:pt>
                <c:pt idx="4">
                  <c:v>0.9</c:v>
                </c:pt>
                <c:pt idx="5">
                  <c:v>0.75</c:v>
                </c:pt>
                <c:pt idx="6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BC-441B-899F-D5B7EF437AC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79841928"/>
        <c:axId val="779351536"/>
      </c:barChart>
      <c:catAx>
        <c:axId val="779841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351536"/>
        <c:crosses val="autoZero"/>
        <c:auto val="1"/>
        <c:lblAlgn val="ctr"/>
        <c:lblOffset val="100"/>
        <c:noMultiLvlLbl val="0"/>
      </c:catAx>
      <c:valAx>
        <c:axId val="779351536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79841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1ECC2C-2477-4F52-A817-56B87A5C5A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B30B63-E2EA-4106-AE46-964E5BC857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2A03-4C52-4BAB-82D5-704E1F837CFC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51C57-E629-4DEC-A8CC-4DAC029953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5DACD-B568-49DE-8556-A3060E3286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256EA-939C-474C-9902-2EAD354F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41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Welcome to the Critical Design Review Presentation for the Interactive Cat Toy project.   -Vu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bcf8a1b8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bcf8a1b8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623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Hardware Block Diagram for the ICT.</a:t>
            </a:r>
          </a:p>
          <a:p>
            <a:r>
              <a:rPr lang="en-US" dirty="0"/>
              <a:t>Central to our Hardware is the MCU on our PCB.  </a:t>
            </a:r>
          </a:p>
          <a:p>
            <a:r>
              <a:rPr lang="en-US" dirty="0"/>
              <a:t>Our power supply is controlled by a switch which transitions between battery charging, being turned off and powering the toy.</a:t>
            </a:r>
          </a:p>
          <a:p>
            <a:r>
              <a:rPr lang="en-US" dirty="0"/>
              <a:t>The MCU is programmed to control feature component displays. </a:t>
            </a:r>
          </a:p>
          <a:p>
            <a:r>
              <a:rPr lang="en-US" dirty="0"/>
              <a:t>A motion sensor signals the MCU to activate the ICT from sleep mode.</a:t>
            </a:r>
          </a:p>
          <a:p>
            <a:r>
              <a:rPr lang="en-US" dirty="0"/>
              <a:t>A Mobile Application communicates to the MCU via a </a:t>
            </a:r>
            <a:r>
              <a:rPr lang="en-US" dirty="0" err="1"/>
              <a:t>bluetooth</a:t>
            </a:r>
            <a:r>
              <a:rPr lang="en-US" dirty="0"/>
              <a:t> module to allow a user to select different component display options.</a:t>
            </a:r>
          </a:p>
        </p:txBody>
      </p:sp>
    </p:spTree>
    <p:extLst>
      <p:ext uri="{BB962C8B-B14F-4D97-AF65-F5344CB8AC3E}">
        <p14:creationId xmlns:p14="http://schemas.microsoft.com/office/powerpoint/2010/main" val="1073423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structural design of our Interactive Cat Toy includes three hardware layers.  </a:t>
            </a:r>
          </a:p>
          <a:p>
            <a:r>
              <a:rPr lang="en-US" dirty="0"/>
              <a:t>Exterior skins will envelop a protective chassis, which will support and enclose all of the ICT’s electronics.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27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decided to construct two interchangeable exterior skins for our Interactive Cat Toy. </a:t>
            </a:r>
          </a:p>
          <a:p>
            <a:r>
              <a:rPr lang="en-US" strike="sngStrike" dirty="0"/>
              <a:t>We believe that this was a </a:t>
            </a:r>
            <a:r>
              <a:rPr lang="en-US" b="1" strike="sngStrike" dirty="0"/>
              <a:t>significant design decision that </a:t>
            </a:r>
            <a:r>
              <a:rPr lang="en-US" strike="sngStrike" dirty="0"/>
              <a:t>will provide </a:t>
            </a:r>
            <a:r>
              <a:rPr lang="en-US" b="1" strike="sngStrike" dirty="0"/>
              <a:t>valuable</a:t>
            </a:r>
            <a:r>
              <a:rPr lang="en-US" strike="sngStrike" dirty="0"/>
              <a:t> benefits to our toy:  </a:t>
            </a:r>
          </a:p>
          <a:p>
            <a:r>
              <a:rPr lang="en-US" dirty="0"/>
              <a:t>The exterior skins are designed with the same measurements and a zippered opening, so that the chassis can be easily switched between them.</a:t>
            </a:r>
          </a:p>
          <a:p>
            <a:r>
              <a:rPr lang="en-US" strike="sngStrike" dirty="0"/>
              <a:t>The skins are made of robust outdoor fabric to hold up to rough cat play…</a:t>
            </a:r>
          </a:p>
          <a:p>
            <a:r>
              <a:rPr lang="en-US" strike="sngStrike" dirty="0"/>
              <a:t>… and they are also lined with cushioning to protect the chassis and electronic parts.</a:t>
            </a:r>
          </a:p>
        </p:txBody>
      </p:sp>
    </p:spTree>
    <p:extLst>
      <p:ext uri="{BB962C8B-B14F-4D97-AF65-F5344CB8AC3E}">
        <p14:creationId xmlns:p14="http://schemas.microsoft.com/office/powerpoint/2010/main" val="3067568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chassis for our toy is designed to protect the electronics of the toy, to support toy features and to be easily switched between the toy’s interchangeable skins.</a:t>
            </a:r>
          </a:p>
          <a:p>
            <a:r>
              <a:rPr lang="en-US" dirty="0"/>
              <a:t>The mechanical design and 3-D printing of our chassis is being done by our wonderful sponsor, Le Phan.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705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Electronics for the Interactive Cat Toy include our Microcontroller and </a:t>
            </a:r>
            <a:r>
              <a:rPr lang="en-US" sz="1100" b="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electronic feature components.</a:t>
            </a:r>
          </a:p>
          <a:p>
            <a:r>
              <a:rPr lang="en-US" sz="1100" b="0" dirty="0">
                <a:solidFill>
                  <a:schemeClr val="accent1">
                    <a:lumMod val="50000"/>
                  </a:schemeClr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feature components for our Interactive Cat Toy are RoHS compliant - ensuring environmentally safe products.</a:t>
            </a:r>
          </a:p>
          <a:p>
            <a:endParaRPr lang="en-US" sz="1100" b="0" dirty="0">
              <a:solidFill>
                <a:schemeClr val="accent1">
                  <a:lumMod val="50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60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main hardware components that we selected to build the ICT are listed in this table.</a:t>
            </a:r>
          </a:p>
        </p:txBody>
      </p:sp>
    </p:spTree>
    <p:extLst>
      <p:ext uri="{BB962C8B-B14F-4D97-AF65-F5344CB8AC3E}">
        <p14:creationId xmlns:p14="http://schemas.microsoft.com/office/powerpoint/2010/main" val="530868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Among microcontrollers, the RP-2040 seemed to be the best option for us to use with the ICT. </a:t>
            </a:r>
          </a:p>
        </p:txBody>
      </p:sp>
    </p:spTree>
    <p:extLst>
      <p:ext uri="{BB962C8B-B14F-4D97-AF65-F5344CB8AC3E}">
        <p14:creationId xmlns:p14="http://schemas.microsoft.com/office/powerpoint/2010/main" val="535692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b="0" dirty="0">
                <a:solidFill>
                  <a:srgbClr val="FFFFFF"/>
                </a:solidFill>
                <a:latin typeface="Cousine"/>
                <a:ea typeface="Cousine"/>
                <a:cs typeface="Cousine"/>
              </a:rPr>
              <a:t>From available wireless communication modules on the market, we decided to go with the HM-10 Bluetooth Module.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b="0" dirty="0">
                <a:solidFill>
                  <a:srgbClr val="FFFFFF"/>
                </a:solidFill>
                <a:latin typeface="Cousine"/>
                <a:ea typeface="Cousine"/>
                <a:cs typeface="Cousine"/>
              </a:rPr>
              <a:t>The HM-10 Bluetooth module will provide our apps’ wireless communication with…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b="0" dirty="0">
                <a:solidFill>
                  <a:srgbClr val="FFFFFF"/>
                </a:solidFill>
                <a:latin typeface="Cousine"/>
                <a:ea typeface="Cousine"/>
                <a:cs typeface="Cousine"/>
              </a:rPr>
              <a:t>…the benefits of low power consumption, Android and iOS compatibility and master-slave configuration capability. 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IEEE Standard for Low-Rate Wireless Networks applies to our project.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Side Note:  It is recommended to use HM 4 and above for today’s cell phone compatibilities</a:t>
            </a:r>
            <a:endParaRPr lang="en-US" sz="1100" b="0" dirty="0">
              <a:solidFill>
                <a:srgbClr val="FFFFFF"/>
              </a:solidFill>
              <a:latin typeface="Cousine"/>
              <a:ea typeface="Cousine"/>
              <a:cs typeface="Cousin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66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sound feature of the ICT, we selected to use Adafruit’s Stemma Speaker with it’s included class D Amplifier.</a:t>
            </a:r>
          </a:p>
        </p:txBody>
      </p:sp>
    </p:spTree>
    <p:extLst>
      <p:ext uri="{BB962C8B-B14F-4D97-AF65-F5344CB8AC3E}">
        <p14:creationId xmlns:p14="http://schemas.microsoft.com/office/powerpoint/2010/main" val="124150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Senior Design Group #25 members are two electrical engineering students including myself Vu Nguyen and Elizabeth Vargas…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… and two Computer Engineering Students:  Joseph Lopez and Aliza Grabowski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selected to go with the Tower Pro micro servo motor from Adafruit to facilitate tail motion for our cat toy. </a:t>
            </a:r>
          </a:p>
          <a:p>
            <a:r>
              <a:rPr lang="en-US" dirty="0"/>
              <a:t>Servo motors allow for embedded code to use PWM to control positioning of the gears, giving us just what we needed to correctly simulate tail motion.</a:t>
            </a:r>
          </a:p>
          <a:p>
            <a:r>
              <a:rPr lang="en-US" dirty="0"/>
              <a:t>This micro servo motor is ideally sized and has robust metal gears, so it seemed purr-</a:t>
            </a:r>
            <a:r>
              <a:rPr lang="en-US" dirty="0" err="1"/>
              <a:t>fect</a:t>
            </a:r>
            <a:r>
              <a:rPr lang="en-US" dirty="0"/>
              <a:t> for the ICT.</a:t>
            </a:r>
          </a:p>
        </p:txBody>
      </p:sp>
    </p:spTree>
    <p:extLst>
      <p:ext uri="{BB962C8B-B14F-4D97-AF65-F5344CB8AC3E}">
        <p14:creationId xmlns:p14="http://schemas.microsoft.com/office/powerpoint/2010/main" val="3137321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26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our motion sensor we decided to use a PIR sensor…</a:t>
            </a:r>
          </a:p>
          <a:p>
            <a:r>
              <a:rPr lang="en-US" dirty="0"/>
              <a:t>… this sensor from Adafruit has an adjustable range and a wide cone of detection.</a:t>
            </a:r>
          </a:p>
        </p:txBody>
      </p:sp>
    </p:spTree>
    <p:extLst>
      <p:ext uri="{BB962C8B-B14F-4D97-AF65-F5344CB8AC3E}">
        <p14:creationId xmlns:p14="http://schemas.microsoft.com/office/powerpoint/2010/main" val="7097634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Initially we selected PETG to print our chassis, assuming it’s slightly better flexibility would make it more robust for the ICT.</a:t>
            </a:r>
          </a:p>
          <a:p>
            <a:r>
              <a:rPr lang="en-US" dirty="0"/>
              <a:t>When printing, though, the chassis was too rough and </a:t>
            </a:r>
            <a:r>
              <a:rPr lang="en-US" dirty="0" err="1"/>
              <a:t>fiberous</a:t>
            </a:r>
            <a:r>
              <a:rPr lang="en-US" dirty="0"/>
              <a:t>… so we switched to PLA.  </a:t>
            </a:r>
          </a:p>
          <a:p>
            <a:pPr marL="139700" indent="0">
              <a:buNone/>
            </a:pPr>
            <a:r>
              <a:rPr lang="en-US" dirty="0"/>
              <a:t>Side Note:  PLA is made from edible material; however, processing may make it not safe for consumption.  Because our chassis will be within an exterior skin we will not work to make it “Food Grade”. (ok with Dr. Wei)</a:t>
            </a:r>
          </a:p>
        </p:txBody>
      </p:sp>
    </p:spTree>
    <p:extLst>
      <p:ext uri="{BB962C8B-B14F-4D97-AF65-F5344CB8AC3E}">
        <p14:creationId xmlns:p14="http://schemas.microsoft.com/office/powerpoint/2010/main" val="550677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determine our needed power supply we added the approximate power usage for each of the toy’s electronic components plus a 30% margin </a:t>
            </a:r>
          </a:p>
          <a:p>
            <a:r>
              <a:rPr lang="en-US" dirty="0"/>
              <a:t>(as advised by Dr. Wei, to cover leakage current and various voltage drops)</a:t>
            </a:r>
          </a:p>
          <a:p>
            <a:r>
              <a:rPr lang="en-US" dirty="0"/>
              <a:t>We reasoned that the battery should power the ICT for about 8 hours on a full charge…  </a:t>
            </a:r>
          </a:p>
          <a:p>
            <a:r>
              <a:rPr lang="en-US" dirty="0"/>
              <a:t>…this would allow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enough time for entertaining cats during a typical work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09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We compared NiMH and Li-Ion rechargeable batteries as a power source for our project…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sz="11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selected NiMH due to it’s lower volatility and cost.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We selected a rechargeable battery because that is the standard for most electronic cat toys on the market today.</a:t>
            </a:r>
          </a:p>
        </p:txBody>
      </p:sp>
    </p:spTree>
    <p:extLst>
      <p:ext uri="{BB962C8B-B14F-4D97-AF65-F5344CB8AC3E}">
        <p14:creationId xmlns:p14="http://schemas.microsoft.com/office/powerpoint/2010/main" val="1604508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For our battery selection we considered 7.2 to 3.6 V battery packs with similar current ratings. 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We preferred to go with the 3.6 V pack, however, it was out of stock and other 3.6 V packs did not offer more than 1000 </a:t>
            </a:r>
            <a:r>
              <a:rPr lang="en-US" dirty="0" err="1"/>
              <a:t>mAH</a:t>
            </a:r>
            <a:r>
              <a:rPr lang="en-US" dirty="0"/>
              <a:t>… this would only guarantee powering the ICT for about 3 hrs. 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For now we decided to go with the 4.8 V battery pack for our prototype.  This pack is a good fit for the ICT with an acceptable weight at just under 100 g.  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Side Note:  Battery holders were too large.  With the holder for even 3 AA cells being as large as the 7.2 V battery pack.</a:t>
            </a:r>
          </a:p>
        </p:txBody>
      </p:sp>
    </p:spTree>
    <p:extLst>
      <p:ext uri="{BB962C8B-B14F-4D97-AF65-F5344CB8AC3E}">
        <p14:creationId xmlns:p14="http://schemas.microsoft.com/office/powerpoint/2010/main" val="3823125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The voltage regulation circuit has been designed to accommodate boosting power from either a 3.6 or a 4.8 V battery pack, </a:t>
            </a:r>
            <a:r>
              <a:rPr lang="en-US" u="none" strike="noStrike" dirty="0"/>
              <a:t>in case a 3.6 V pack should become available to us. 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We employ a switching regulator because of higher efficiency and the reduction in need for a heat sink. 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We boost the voltage to 5.2 V, accounting for possible for voltage loss over the circuit, in order to properly supply enough voltage to power a 5V voltage bus. </a:t>
            </a:r>
          </a:p>
          <a:p>
            <a:pPr marL="139700" indent="0">
              <a:buNone/>
            </a:pPr>
            <a:r>
              <a:rPr lang="en-US" dirty="0"/>
              <a:t>Side Notes: 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Need for heat sink is reduced with switching regs b/c their transistors operate in saturation and cut-off modes (</a:t>
            </a:r>
            <a:r>
              <a:rPr lang="en-US" dirty="0" err="1"/>
              <a:t>lin</a:t>
            </a:r>
            <a:r>
              <a:rPr lang="en-US" dirty="0"/>
              <a:t> regs operate in active mode)</a:t>
            </a:r>
          </a:p>
          <a:p>
            <a:r>
              <a:rPr lang="en-US" dirty="0"/>
              <a:t>Voltage loss occurs over circuit and </a:t>
            </a:r>
            <a:r>
              <a:rPr lang="en-US" dirty="0" err="1"/>
              <a:t>schotky</a:t>
            </a:r>
            <a:r>
              <a:rPr lang="en-US" dirty="0"/>
              <a:t> diode between </a:t>
            </a:r>
            <a:r>
              <a:rPr lang="en-US" dirty="0" err="1"/>
              <a:t>Vsys</a:t>
            </a:r>
            <a:r>
              <a:rPr lang="en-US" dirty="0"/>
              <a:t> and </a:t>
            </a:r>
            <a:r>
              <a:rPr lang="en-US" dirty="0" err="1"/>
              <a:t>Vbus</a:t>
            </a:r>
            <a:r>
              <a:rPr lang="en-US" dirty="0"/>
              <a:t> on the PICO.  We may be able to conform our features’ embedded programming to work with the direct connect of the 4.8 V battery only -- need further system testing done to determine. </a:t>
            </a:r>
          </a:p>
        </p:txBody>
      </p:sp>
    </p:spTree>
    <p:extLst>
      <p:ext uri="{BB962C8B-B14F-4D97-AF65-F5344CB8AC3E}">
        <p14:creationId xmlns:p14="http://schemas.microsoft.com/office/powerpoint/2010/main" val="3599506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considered designing and building a battery charger for our project, however, NiMH battery charging is significantly complex. </a:t>
            </a:r>
            <a:r>
              <a:rPr lang="en-US" strike="sngStrike" dirty="0"/>
              <a:t>Basic Charging Circuit Components include:  Reg… Current Control… Voltage Regulation and O &amp; TP. </a:t>
            </a:r>
          </a:p>
          <a:p>
            <a:r>
              <a:rPr lang="en-US" dirty="0"/>
              <a:t>Should we undertake designing and building a charging circuit for our battery, a considerable amount of time would be required </a:t>
            </a:r>
            <a:r>
              <a:rPr lang="en-US" strike="sngStrike" dirty="0"/>
              <a:t>to study the various charging techniques used for the process and to perform testing.</a:t>
            </a:r>
          </a:p>
          <a:p>
            <a:r>
              <a:rPr lang="en-US" dirty="0"/>
              <a:t>Building this circuit would almost be a SD project in itself.</a:t>
            </a:r>
          </a:p>
          <a:p>
            <a:r>
              <a:rPr lang="en-US" dirty="0"/>
              <a:t>… And currently, dealing with component supply issues, it would be even more difficult to compose such a circuit.</a:t>
            </a:r>
          </a:p>
        </p:txBody>
      </p:sp>
    </p:spTree>
    <p:extLst>
      <p:ext uri="{BB962C8B-B14F-4D97-AF65-F5344CB8AC3E}">
        <p14:creationId xmlns:p14="http://schemas.microsoft.com/office/powerpoint/2010/main" val="23687067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the complexity of designing and building an NiMH battery charger we decided to use a pre-fabricated USB charger </a:t>
            </a:r>
            <a:r>
              <a:rPr lang="en-US" strike="sngStrike" dirty="0"/>
              <a:t>that is sold with the battery pack we selected.</a:t>
            </a:r>
            <a:r>
              <a:rPr lang="en-US" dirty="0"/>
              <a:t>  (Ok’d by Dr. Wei)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+mn-lt"/>
              </a:rPr>
              <a:t>…with built-in over-charge protection and </a:t>
            </a:r>
            <a:r>
              <a:rPr lang="en-US" dirty="0">
                <a:latin typeface="+mn-lt"/>
              </a:rPr>
              <a:t>an indicator light to alert when charging </a:t>
            </a:r>
            <a:r>
              <a:rPr lang="en-US" dirty="0"/>
              <a:t>is complete…  </a:t>
            </a:r>
          </a:p>
          <a:p>
            <a:r>
              <a:rPr lang="en-US" dirty="0"/>
              <a:t>…</a:t>
            </a:r>
            <a:r>
              <a:rPr lang="en-US" strike="sngStrike" dirty="0"/>
              <a:t>this seemed to us, to be the optimal choice of charging the battery for our project.</a:t>
            </a:r>
          </a:p>
        </p:txBody>
      </p:sp>
    </p:spTree>
    <p:extLst>
      <p:ext uri="{BB962C8B-B14F-4D97-AF65-F5344CB8AC3E}">
        <p14:creationId xmlns:p14="http://schemas.microsoft.com/office/powerpoint/2010/main" val="154599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are extremely thankful to have a sponsor working with us on our senior design project. 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Le Phan is a …  who is generously giving his time to take care of the mechanical design and 3-D printing of the chassis for our project.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power supply circuit </a:t>
            </a:r>
            <a:r>
              <a:rPr lang="en-US" strike="sngStrike" dirty="0"/>
              <a:t>for our project </a:t>
            </a:r>
            <a:r>
              <a:rPr lang="en-US" dirty="0"/>
              <a:t>is designed to be switched between three positions.</a:t>
            </a:r>
          </a:p>
          <a:p>
            <a:r>
              <a:rPr lang="en-US" dirty="0"/>
              <a:t>The first position allows for battery charging, the second position switches the ICT “Off”…</a:t>
            </a:r>
          </a:p>
          <a:p>
            <a:r>
              <a:rPr lang="en-US" dirty="0"/>
              <a:t>… and the third position enables powering the toy through a voltage regulator. </a:t>
            </a:r>
          </a:p>
          <a:p>
            <a:r>
              <a:rPr lang="en-US" dirty="0"/>
              <a:t>Side Note:  Can be adjusted to work with 3.6 V</a:t>
            </a:r>
          </a:p>
        </p:txBody>
      </p:sp>
    </p:spTree>
    <p:extLst>
      <p:ext uri="{BB962C8B-B14F-4D97-AF65-F5344CB8AC3E}">
        <p14:creationId xmlns:p14="http://schemas.microsoft.com/office/powerpoint/2010/main" val="3687001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Switching for our power supply circuit is realizable with a double-pole, double throw switch.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Side-notes: 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Our switch has three positions on-off-on. (DPDT – 2P2T means double pole with two “on” positions</a:t>
            </a:r>
          </a:p>
          <a:p>
            <a:r>
              <a:rPr lang="en-US" dirty="0"/>
              <a:t>Will test to ensure isolation.</a:t>
            </a:r>
          </a:p>
        </p:txBody>
      </p:sp>
    </p:spTree>
    <p:extLst>
      <p:ext uri="{BB962C8B-B14F-4D97-AF65-F5344CB8AC3E}">
        <p14:creationId xmlns:p14="http://schemas.microsoft.com/office/powerpoint/2010/main" val="2647181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a few standards that apply to the hardware design of our Interactive Cat Toy.</a:t>
            </a:r>
          </a:p>
        </p:txBody>
      </p:sp>
    </p:spTree>
    <p:extLst>
      <p:ext uri="{BB962C8B-B14F-4D97-AF65-F5344CB8AC3E}">
        <p14:creationId xmlns:p14="http://schemas.microsoft.com/office/powerpoint/2010/main" val="3173950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To make our project successful and fully functional we will be using application software and embedded software.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91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1400" dirty="0"/>
              <a:t>Script:</a:t>
            </a:r>
          </a:p>
          <a:p>
            <a:pPr marL="139700" indent="0">
              <a:buNone/>
            </a:pPr>
            <a:endParaRPr lang="en-US" sz="1400" dirty="0"/>
          </a:p>
          <a:p>
            <a:pPr marL="139700" indent="0">
              <a:buNone/>
            </a:pPr>
            <a:r>
              <a:rPr lang="en-US" sz="1400" dirty="0"/>
              <a:t>This software block diagram shows when the program begins it starts by connecting to the Bluetooth device.</a:t>
            </a:r>
          </a:p>
          <a:p>
            <a:pPr marL="139700" indent="0">
              <a:buNone/>
            </a:pPr>
            <a:r>
              <a:rPr lang="en-US" sz="1400" dirty="0"/>
              <a:t>To then check if it got any input from the mobile application.</a:t>
            </a:r>
          </a:p>
          <a:p>
            <a:pPr marL="139700" indent="0">
              <a:buNone/>
            </a:pPr>
            <a:r>
              <a:rPr lang="en-US" sz="1400" dirty="0"/>
              <a:t>If it doesn’t get an input, it runs the base program’s LED pattern, sound, and tail motion</a:t>
            </a:r>
          </a:p>
          <a:p>
            <a:pPr marL="139700" indent="0">
              <a:buNone/>
            </a:pPr>
            <a:r>
              <a:rPr lang="en-US" sz="1400" dirty="0"/>
              <a:t>If it does get an input, it updates either the LED pattern, sound or tail motion. Depending on what was selected.</a:t>
            </a:r>
          </a:p>
          <a:p>
            <a:pPr marL="139700" indent="0">
              <a:buNone/>
            </a:pPr>
            <a:endParaRPr lang="en-US" sz="1400" dirty="0"/>
          </a:p>
          <a:p>
            <a:pPr marL="139700" indent="0">
              <a:buNone/>
            </a:pPr>
            <a:r>
              <a:rPr lang="en-US" sz="1400" dirty="0"/>
              <a:t>After running the base program or updating the program will check if the device is off or asleep.</a:t>
            </a:r>
          </a:p>
          <a:p>
            <a:pPr marL="139700" indent="0">
              <a:buNone/>
            </a:pPr>
            <a:r>
              <a:rPr lang="en-US" sz="1400" dirty="0"/>
              <a:t>If it is not off or asleep it will check if there is an app input again</a:t>
            </a:r>
          </a:p>
          <a:p>
            <a:pPr marL="139700" indent="0">
              <a:buNone/>
            </a:pPr>
            <a:r>
              <a:rPr lang="en-US" sz="1400" dirty="0"/>
              <a:t>Otherwise the program will end.</a:t>
            </a:r>
          </a:p>
        </p:txBody>
      </p:sp>
    </p:spTree>
    <p:extLst>
      <p:ext uri="{BB962C8B-B14F-4D97-AF65-F5344CB8AC3E}">
        <p14:creationId xmlns:p14="http://schemas.microsoft.com/office/powerpoint/2010/main" val="2898802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211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479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of the standards that apply to our application development.</a:t>
            </a:r>
          </a:p>
        </p:txBody>
      </p:sp>
    </p:spTree>
    <p:extLst>
      <p:ext uri="{BB962C8B-B14F-4D97-AF65-F5344CB8AC3E}">
        <p14:creationId xmlns:p14="http://schemas.microsoft.com/office/powerpoint/2010/main" val="24852670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Script:</a:t>
            </a:r>
          </a:p>
          <a:p>
            <a:pPr marL="139700" indent="0">
              <a:buNone/>
            </a:pPr>
            <a:endParaRPr lang="en-US" dirty="0"/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make an extra technical slide to mention addressability, how colors are coded, signal timing to have uniform use of 60 mA for 50 ohm resistor etc.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349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Script: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With the main colors on an RGB Led (Red, Green, and Blue) consuming about 0.1 Watts of Power individually. </a:t>
            </a:r>
          </a:p>
          <a:p>
            <a:pPr marL="139700" indent="0">
              <a:buNone/>
            </a:pPr>
            <a:r>
              <a:rPr lang="en-US" dirty="0"/>
              <a:t>We then know that other colors will use more that 0.1 Watts of power, since to achieve those colors, you need a combination of the main RGB colors.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This means when programming the LEDs into our cat toy we must be mindful of how much power the LEDs are using in total.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5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43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Script:</a:t>
            </a:r>
          </a:p>
        </p:txBody>
      </p:sp>
    </p:spTree>
    <p:extLst>
      <p:ext uri="{BB962C8B-B14F-4D97-AF65-F5344CB8AC3E}">
        <p14:creationId xmlns:p14="http://schemas.microsoft.com/office/powerpoint/2010/main" val="1472124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Script: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 position if the servo motor will be grabbed using the nanosecond method, allowing for a wider range of angle positions.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500,000 nanoseconds the potion is at 0 degrees.</a:t>
            </a:r>
          </a:p>
          <a:p>
            <a:pPr marL="139700" indent="0">
              <a:buNone/>
            </a:pPr>
            <a:r>
              <a:rPr lang="en-US" dirty="0"/>
              <a:t>1,500,000 at 90 degrees </a:t>
            </a:r>
          </a:p>
          <a:p>
            <a:pPr marL="139700" indent="0">
              <a:buNone/>
            </a:pPr>
            <a:r>
              <a:rPr lang="en-US" dirty="0"/>
              <a:t>3,000,000 at 180 degrees </a:t>
            </a:r>
          </a:p>
          <a:p>
            <a:pPr marL="139700" indent="0">
              <a:buNone/>
            </a:pPr>
            <a:r>
              <a:rPr lang="en-US" dirty="0"/>
              <a:t>And so 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 </a:t>
            </a:r>
            <a:r>
              <a:rPr lang="en-US" dirty="0" err="1"/>
              <a:t>circuitpython</a:t>
            </a:r>
            <a:r>
              <a:rPr lang="en-US" dirty="0"/>
              <a:t> code to the left shows  the basic idea of how our code will look.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 initial position will be set to zero degrees, using 500,000 ns. </a:t>
            </a:r>
          </a:p>
          <a:p>
            <a:pPr marL="139700" indent="0">
              <a:buNone/>
            </a:pPr>
            <a:r>
              <a:rPr lang="en-US" dirty="0"/>
              <a:t>Then continue to an infinite loop moving the tail from 0 degrees to 90 degrees, pausing for a minute between each motion.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986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Script:</a:t>
            </a:r>
          </a:p>
        </p:txBody>
      </p:sp>
    </p:spTree>
    <p:extLst>
      <p:ext uri="{BB962C8B-B14F-4D97-AF65-F5344CB8AC3E}">
        <p14:creationId xmlns:p14="http://schemas.microsoft.com/office/powerpoint/2010/main" val="28607763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Script: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For </a:t>
            </a:r>
            <a:r>
              <a:rPr lang="en-US" dirty="0" err="1"/>
              <a:t>CircuitPython</a:t>
            </a:r>
            <a:r>
              <a:rPr lang="en-US" dirty="0"/>
              <a:t> to be able to emit sound from the speaker. </a:t>
            </a:r>
          </a:p>
          <a:p>
            <a:pPr marL="139700" indent="0">
              <a:buNone/>
            </a:pPr>
            <a:r>
              <a:rPr lang="en-US" dirty="0"/>
              <a:t>We have to decode the mp3 file into a static array of numbers.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After the mp3 file is decoded, we can play the sound through the speaker endlessly through a infinite while loop.</a:t>
            </a:r>
          </a:p>
        </p:txBody>
      </p:sp>
    </p:spTree>
    <p:extLst>
      <p:ext uri="{BB962C8B-B14F-4D97-AF65-F5344CB8AC3E}">
        <p14:creationId xmlns:p14="http://schemas.microsoft.com/office/powerpoint/2010/main" val="25572234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Script:</a:t>
            </a:r>
          </a:p>
        </p:txBody>
      </p:sp>
    </p:spTree>
    <p:extLst>
      <p:ext uri="{BB962C8B-B14F-4D97-AF65-F5344CB8AC3E}">
        <p14:creationId xmlns:p14="http://schemas.microsoft.com/office/powerpoint/2010/main" val="27613047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bcf8a1b8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bcf8a1b8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047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Work Distribution Table represents how work for our project was shared among our group members.</a:t>
            </a:r>
          </a:p>
          <a:p>
            <a:r>
              <a:rPr lang="en-US" dirty="0"/>
              <a:t>P distinguishes the Primary and S the secondary members who are responsible for an area of work within our project.</a:t>
            </a:r>
          </a:p>
        </p:txBody>
      </p:sp>
    </p:spTree>
    <p:extLst>
      <p:ext uri="{BB962C8B-B14F-4D97-AF65-F5344CB8AC3E}">
        <p14:creationId xmlns:p14="http://schemas.microsoft.com/office/powerpoint/2010/main" val="23146309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cost to build our Interactive Cat Toy came in at just under $200.</a:t>
            </a:r>
          </a:p>
          <a:p>
            <a:r>
              <a:rPr lang="en-US" dirty="0"/>
              <a:t>Our project has is being fully funded by our group members… </a:t>
            </a:r>
          </a:p>
          <a:p>
            <a:r>
              <a:rPr lang="en-US" dirty="0"/>
              <a:t>…having each student agreeing to pay one-fourth of the costs for the project.  </a:t>
            </a:r>
          </a:p>
        </p:txBody>
      </p:sp>
    </p:spTree>
    <p:extLst>
      <p:ext uri="{BB962C8B-B14F-4D97-AF65-F5344CB8AC3E}">
        <p14:creationId xmlns:p14="http://schemas.microsoft.com/office/powerpoint/2010/main" val="31478424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bcf8a1b89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bcf8a1b89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Our current progress to date has brought us to within approximately 60% completion of our Senior Design Project.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While we still have a lot of work to do to get our Interactive Cat Toy fully operational, we believe that we have made good progress and will be able to finish on time. </a:t>
            </a:r>
            <a:endParaRPr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6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Script:</a:t>
            </a:r>
          </a:p>
        </p:txBody>
      </p:sp>
    </p:spTree>
    <p:extLst>
      <p:ext uri="{BB962C8B-B14F-4D97-AF65-F5344CB8AC3E}">
        <p14:creationId xmlns:p14="http://schemas.microsoft.com/office/powerpoint/2010/main" val="38339127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41879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62218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concludes our presentation…  we appreciate you taking your time to watch!  </a:t>
            </a:r>
            <a:r>
              <a:rPr lang="en-US"/>
              <a:t>Thank you!!!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6176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885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our Senior Design Project, our Goals and Objectives are to…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6332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performed market and product research, to help us plan the design for our Interactive Cat Toy.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This research helped us to identify key features that were proven to entertain cats.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388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planned to incorporate all of the key features that we identified into our Interactive Cat Toy…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… but we also take our toy design further, by adding control of select features to a phone application.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7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table lists some of our project’s requirement specifications</a:t>
            </a:r>
          </a:p>
          <a:p>
            <a:r>
              <a:rPr lang="en-US" dirty="0"/>
              <a:t>We have highlighted some requirements that are essential for optimal toy performance.</a:t>
            </a:r>
          </a:p>
          <a:p>
            <a:r>
              <a:rPr lang="en-US" dirty="0"/>
              <a:t>The LEDs for our lighting effect need to shine bright enough to be clearly seen in a room with typical daytime brightness.</a:t>
            </a:r>
          </a:p>
          <a:p>
            <a:r>
              <a:rPr lang="en-US" dirty="0"/>
              <a:t>Response from our motion detector should activate device features within a reasonable time.</a:t>
            </a:r>
          </a:p>
          <a:p>
            <a:r>
              <a:rPr lang="en-US" dirty="0"/>
              <a:t>… And our phone application should not have an excessive delay time. </a:t>
            </a:r>
          </a:p>
        </p:txBody>
      </p:sp>
    </p:spTree>
    <p:extLst>
      <p:ext uri="{BB962C8B-B14F-4D97-AF65-F5344CB8AC3E}">
        <p14:creationId xmlns:p14="http://schemas.microsoft.com/office/powerpoint/2010/main" val="3167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2980864"/>
            <a:ext cx="721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4527177" y="744699"/>
            <a:ext cx="92588" cy="7106862"/>
          </a:xfrm>
          <a:custGeom>
            <a:avLst/>
            <a:gdLst/>
            <a:ahLst/>
            <a:cxnLst/>
            <a:rect l="l" t="t" r="r" b="b"/>
            <a:pathLst>
              <a:path w="4938" h="91029" extrusionOk="0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 rot="10800000">
            <a:off x="660998" y="3645100"/>
            <a:ext cx="1080000" cy="9951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" name="Google Shape;15;p2"/>
          <p:cNvCxnSpPr/>
          <p:nvPr/>
        </p:nvCxnSpPr>
        <p:spPr>
          <a:xfrm>
            <a:off x="8296743" y="2299856"/>
            <a:ext cx="0" cy="2075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16" name="Google Shape;16;p2"/>
          <p:cNvSpPr/>
          <p:nvPr/>
        </p:nvSpPr>
        <p:spPr>
          <a:xfrm rot="-5400000">
            <a:off x="4525702" y="-1293868"/>
            <a:ext cx="92588" cy="7106862"/>
          </a:xfrm>
          <a:custGeom>
            <a:avLst/>
            <a:gdLst/>
            <a:ahLst/>
            <a:cxnLst/>
            <a:rect l="l" t="t" r="r" b="b"/>
            <a:pathLst>
              <a:path w="4938" h="91029" extrusionOk="0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dashDot"/>
            <a:miter lim="8000"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7216304" y="1888685"/>
            <a:ext cx="1395000" cy="12855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5460023"/>
      </p:ext>
    </p:extLst>
  </p:cSld>
  <p:clrMapOvr>
    <a:masterClrMapping/>
  </p:clrMapOvr>
  <p:transition spd="slow" advClick="0" advTm="1000"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5953152"/>
      </p:ext>
    </p:extLst>
  </p:cSld>
  <p:clrMapOvr>
    <a:masterClrMapping/>
  </p:clrMapOvr>
  <p:transition spd="slow" advClick="0" advTm="1000">
    <p:fade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4285381"/>
      </p:ext>
    </p:extLst>
  </p:cSld>
  <p:clrMapOvr>
    <a:masterClrMapping/>
  </p:clrMapOvr>
  <p:transition spd="slow" advClick="0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7044137"/>
      </p:ext>
    </p:extLst>
  </p:cSld>
  <p:clrMapOvr>
    <a:masterClrMapping/>
  </p:clrMapOvr>
  <p:transition spd="slow" advClick="0" advTm="1000"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9621085"/>
      </p:ext>
    </p:extLst>
  </p:cSld>
  <p:clrMapOvr>
    <a:masterClrMapping/>
  </p:clrMapOvr>
  <p:transition spd="slow" advClick="0" advTm="1000">
    <p:fade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3531966"/>
      </p:ext>
    </p:extLst>
  </p:cSld>
  <p:clrMapOvr>
    <a:masterClrMapping/>
  </p:clrMapOvr>
  <p:transition spd="slow" advClick="0" advTm="1000">
    <p:fade/>
  </p:transition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5898480"/>
      </p:ext>
    </p:extLst>
  </p:cSld>
  <p:clrMapOvr>
    <a:masterClrMapping/>
  </p:clrMapOvr>
  <p:transition spd="slow" advClick="0" advTm="1000">
    <p:fade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rot="5400000">
            <a:off x="4527177" y="-550510"/>
            <a:ext cx="92588" cy="7106862"/>
          </a:xfrm>
          <a:custGeom>
            <a:avLst/>
            <a:gdLst/>
            <a:ahLst/>
            <a:cxnLst/>
            <a:rect l="l" t="t" r="r" b="b"/>
            <a:pathLst>
              <a:path w="4938" h="91029" extrusionOk="0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0" name="Google Shape;20;p3"/>
          <p:cNvSpPr/>
          <p:nvPr/>
        </p:nvSpPr>
        <p:spPr>
          <a:xfrm rot="-5400000">
            <a:off x="695075" y="986571"/>
            <a:ext cx="995100" cy="10662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21;p3"/>
          <p:cNvCxnSpPr/>
          <p:nvPr/>
        </p:nvCxnSpPr>
        <p:spPr>
          <a:xfrm>
            <a:off x="8365300" y="1345300"/>
            <a:ext cx="0" cy="1696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22" name="Google Shape;22;p3"/>
          <p:cNvSpPr/>
          <p:nvPr/>
        </p:nvSpPr>
        <p:spPr>
          <a:xfrm rot="-5400000">
            <a:off x="4525702" y="-2134011"/>
            <a:ext cx="92588" cy="7106862"/>
          </a:xfrm>
          <a:custGeom>
            <a:avLst/>
            <a:gdLst/>
            <a:ahLst/>
            <a:cxnLst/>
            <a:rect l="l" t="t" r="r" b="b"/>
            <a:pathLst>
              <a:path w="4938" h="91029" extrusionOk="0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dashDot"/>
            <a:miter lim="8000"/>
            <a:headEnd type="none" w="med" len="med"/>
            <a:tailEnd type="none" w="med" len="med"/>
          </a:ln>
        </p:spPr>
      </p:sp>
      <p:sp>
        <p:nvSpPr>
          <p:cNvPr id="23" name="Google Shape;23;p3"/>
          <p:cNvSpPr/>
          <p:nvPr/>
        </p:nvSpPr>
        <p:spPr>
          <a:xfrm rot="5400000">
            <a:off x="7048175" y="2866905"/>
            <a:ext cx="1285500" cy="137730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921200" y="1509206"/>
            <a:ext cx="7205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698564" y="3108819"/>
            <a:ext cx="354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404330" y="493832"/>
            <a:ext cx="8229600" cy="4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20778" y="1239803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731381" y="1239803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04330" y="493832"/>
            <a:ext cx="8229600" cy="4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77122892"/>
      </p:ext>
    </p:extLst>
  </p:cSld>
  <p:clrMapOvr>
    <a:masterClrMapping/>
  </p:clrMapOvr>
  <p:transition spd="slow" advClick="0" advTm="1000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33540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61552"/>
      </p:ext>
    </p:extLst>
  </p:cSld>
  <p:clrMapOvr>
    <a:masterClrMapping/>
  </p:clrMapOvr>
  <p:transition spd="slow" advClick="0" advTm="1000"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69AF-29F3-4CBC-8254-1407AB006D4A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9801649"/>
      </p:ext>
    </p:extLst>
  </p:cSld>
  <p:clrMapOvr>
    <a:masterClrMapping/>
  </p:clrMapOvr>
  <p:transition spd="slow" advClick="0" advTm="1000"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91700" y="96300"/>
            <a:ext cx="8966100" cy="4945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04330" y="493832"/>
            <a:ext cx="8229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57200" y="1125000"/>
            <a:ext cx="82296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▪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▫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523157" y="4641567"/>
            <a:ext cx="461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6" r:id="rId5"/>
  </p:sldLayoutIdLst>
  <p:transition spd="slow" advClick="0" advTm="1000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421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fade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jpe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8.m4a"/><Relationship Id="rId7" Type="http://schemas.openxmlformats.org/officeDocument/2006/relationships/image" Target="../media/image3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18.m4a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4.wdp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4.wdp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4.wdp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8.xml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4.wdp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0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3.wdp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3.wdp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4.xml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audio" Target="NULL" TargetMode="External"/><Relationship Id="rId7" Type="http://schemas.openxmlformats.org/officeDocument/2006/relationships/image" Target="../media/image60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notesSlide" Target="../notesSlides/notesSlide3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7.png"/><Relationship Id="rId4" Type="http://schemas.microsoft.com/office/2007/relationships/media" Target="../media/media39.m4a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4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9.xml"/><Relationship Id="rId9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microsoft.com/office/2007/relationships/hdphoto" Target="../media/hdphoto8.wdp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40.xml"/><Relationship Id="rId9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microsoft.com/office/2007/relationships/hdphoto" Target="../media/hdphoto9.wdp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1.xml"/><Relationship Id="rId9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6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9.png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43.xml"/><Relationship Id="rId9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72.sv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4.wdp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4.wdp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6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E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g"/><Relationship Id="rId5" Type="http://schemas.openxmlformats.org/officeDocument/2006/relationships/image" Target="../media/image78.svg"/><Relationship Id="rId10" Type="http://schemas.openxmlformats.org/officeDocument/2006/relationships/image" Target="../media/image83.jpg"/><Relationship Id="rId4" Type="http://schemas.openxmlformats.org/officeDocument/2006/relationships/image" Target="../media/image77.png"/><Relationship Id="rId9" Type="http://schemas.openxmlformats.org/officeDocument/2006/relationships/image" Target="../media/image8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microsoft.com/office/2007/relationships/hdphoto" Target="../media/hdphoto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ctrTitle"/>
          </p:nvPr>
        </p:nvSpPr>
        <p:spPr>
          <a:xfrm>
            <a:off x="2764791" y="2962128"/>
            <a:ext cx="5453821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 I</a:t>
            </a:r>
            <a:r>
              <a:rPr lang="en" dirty="0"/>
              <a:t>nteractive </a:t>
            </a:r>
            <a:br>
              <a:rPr lang="en" dirty="0"/>
            </a:br>
            <a:r>
              <a:rPr lang="en" dirty="0"/>
              <a:t> </a:t>
            </a:r>
            <a:r>
              <a:rPr lang="en" sz="5400" dirty="0"/>
              <a:t>C</a:t>
            </a:r>
            <a:r>
              <a:rPr lang="en" dirty="0"/>
              <a:t>at </a:t>
            </a:r>
            <a:r>
              <a:rPr lang="en" sz="5400" dirty="0"/>
              <a:t>T</a:t>
            </a:r>
            <a:r>
              <a:rPr lang="en" dirty="0"/>
              <a:t>oy </a:t>
            </a:r>
            <a:endParaRPr dirty="0"/>
          </a:p>
        </p:txBody>
      </p:sp>
      <p:pic>
        <p:nvPicPr>
          <p:cNvPr id="3" name="Graphic 2" descr="Kitten outline">
            <a:extLst>
              <a:ext uri="{FF2B5EF4-FFF2-40B4-BE49-F238E27FC236}">
                <a16:creationId xmlns:a16="http://schemas.microsoft.com/office/drawing/2014/main" id="{90013FFD-DDC8-4707-B040-BB2C7D077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388" y="2505847"/>
            <a:ext cx="1515763" cy="1515763"/>
          </a:xfrm>
          <a:prstGeom prst="rect">
            <a:avLst/>
          </a:prstGeom>
        </p:spPr>
      </p:pic>
      <p:pic>
        <p:nvPicPr>
          <p:cNvPr id="5" name="Graphic 4" descr="Squirrel outline">
            <a:extLst>
              <a:ext uri="{FF2B5EF4-FFF2-40B4-BE49-F238E27FC236}">
                <a16:creationId xmlns:a16="http://schemas.microsoft.com/office/drawing/2014/main" id="{175AA233-BE01-44B1-8987-3AF6B8B81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2309345" y="3273984"/>
            <a:ext cx="417555" cy="417555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1AB1F848-4A5A-4DBD-9718-D5ACB2782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8363" y="4448447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6"/>
          <p:cNvSpPr txBox="1">
            <a:spLocks noGrp="1"/>
          </p:cNvSpPr>
          <p:nvPr>
            <p:ph type="subTitle" idx="1"/>
          </p:nvPr>
        </p:nvSpPr>
        <p:spPr>
          <a:xfrm>
            <a:off x="4758267" y="3303553"/>
            <a:ext cx="3321830" cy="990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800" dirty="0"/>
              <a:t>&amp; Engineering</a:t>
            </a:r>
          </a:p>
        </p:txBody>
      </p:sp>
      <p:sp>
        <p:nvSpPr>
          <p:cNvPr id="4" name="Google Shape;65;p11">
            <a:extLst>
              <a:ext uri="{FF2B5EF4-FFF2-40B4-BE49-F238E27FC236}">
                <a16:creationId xmlns:a16="http://schemas.microsoft.com/office/drawing/2014/main" id="{598175B2-3FD7-49E5-9BBD-2C9DBC4B79A9}"/>
              </a:ext>
            </a:extLst>
          </p:cNvPr>
          <p:cNvSpPr txBox="1">
            <a:spLocks/>
          </p:cNvSpPr>
          <p:nvPr/>
        </p:nvSpPr>
        <p:spPr>
          <a:xfrm>
            <a:off x="2902714" y="1687963"/>
            <a:ext cx="548661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" sz="4800" b="0" dirty="0"/>
              <a:t>Design</a:t>
            </a:r>
            <a:endParaRPr lang="en-US" dirty="0"/>
          </a:p>
        </p:txBody>
      </p:sp>
      <p:pic>
        <p:nvPicPr>
          <p:cNvPr id="5" name="Graphic 4" descr="Kitten outline">
            <a:extLst>
              <a:ext uri="{FF2B5EF4-FFF2-40B4-BE49-F238E27FC236}">
                <a16:creationId xmlns:a16="http://schemas.microsoft.com/office/drawing/2014/main" id="{E0AAFAF7-5EF8-4DC1-8A13-FD201A07D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396" y="1390954"/>
            <a:ext cx="1515763" cy="1515763"/>
          </a:xfrm>
          <a:prstGeom prst="rect">
            <a:avLst/>
          </a:prstGeom>
        </p:spPr>
      </p:pic>
      <p:pic>
        <p:nvPicPr>
          <p:cNvPr id="6" name="Graphic 5" descr="Squirrel outline">
            <a:extLst>
              <a:ext uri="{FF2B5EF4-FFF2-40B4-BE49-F238E27FC236}">
                <a16:creationId xmlns:a16="http://schemas.microsoft.com/office/drawing/2014/main" id="{7A98DEF7-FF82-4D05-AD44-DB6EE77C5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487353" y="2159091"/>
            <a:ext cx="417555" cy="4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631"/>
      </p:ext>
    </p:extLst>
  </p:cSld>
  <p:clrMapOvr>
    <a:masterClrMapping/>
  </p:clrMapOvr>
  <p:transition spd="slow" advClick="0" advTm="1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94486" y="275565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b="1" dirty="0"/>
              <a:t>Hardware Block Diagram:</a:t>
            </a: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3B945B13-BA85-41C6-A94F-75F2E23D22E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VN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Google Shape;599;p46">
            <a:extLst>
              <a:ext uri="{FF2B5EF4-FFF2-40B4-BE49-F238E27FC236}">
                <a16:creationId xmlns:a16="http://schemas.microsoft.com/office/drawing/2014/main" id="{913D1703-8075-4339-B9B4-6EE58C4CEF48}"/>
              </a:ext>
            </a:extLst>
          </p:cNvPr>
          <p:cNvSpPr/>
          <p:nvPr/>
        </p:nvSpPr>
        <p:spPr>
          <a:xfrm>
            <a:off x="491225" y="411967"/>
            <a:ext cx="717290" cy="47327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F520ED5-A22D-407A-B90B-DC41EDAD8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D262-951F-4988-8E6F-4E216FE88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486" y="1116819"/>
            <a:ext cx="6524013" cy="3586420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</p:pic>
      <p:pic>
        <p:nvPicPr>
          <p:cNvPr id="2" name="Slide 11 cdr">
            <a:hlinkClick r:id="" action="ppaction://media"/>
            <a:extLst>
              <a:ext uri="{FF2B5EF4-FFF2-40B4-BE49-F238E27FC236}">
                <a16:creationId xmlns:a16="http://schemas.microsoft.com/office/drawing/2014/main" id="{4694ABE6-8ED8-47B1-8E7C-3E45FCB87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470" y="409378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91382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7552" y="30095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Hardware Design:</a:t>
            </a:r>
            <a:endParaRPr lang="en-US" sz="3600" dirty="0"/>
          </a:p>
        </p:txBody>
      </p:sp>
      <p:sp>
        <p:nvSpPr>
          <p:cNvPr id="13" name="Google Shape;599;p46">
            <a:extLst>
              <a:ext uri="{FF2B5EF4-FFF2-40B4-BE49-F238E27FC236}">
                <a16:creationId xmlns:a16="http://schemas.microsoft.com/office/drawing/2014/main" id="{CBE58E96-A23F-49C7-87AF-767F6AA15D0C}"/>
              </a:ext>
            </a:extLst>
          </p:cNvPr>
          <p:cNvSpPr/>
          <p:nvPr/>
        </p:nvSpPr>
        <p:spPr>
          <a:xfrm>
            <a:off x="503017" y="415924"/>
            <a:ext cx="717290" cy="47327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VN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74B79-89FC-44DE-AFF7-2849F79CDF5F}"/>
              </a:ext>
            </a:extLst>
          </p:cNvPr>
          <p:cNvSpPr txBox="1"/>
          <p:nvPr/>
        </p:nvSpPr>
        <p:spPr>
          <a:xfrm>
            <a:off x="528418" y="1355423"/>
            <a:ext cx="5945499" cy="2178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800" u="sng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Hardware Layers</a:t>
            </a:r>
            <a:endParaRPr lang="en-US" sz="2800" u="sng" dirty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Exterior Skins</a:t>
            </a:r>
            <a:endParaRPr lang="en-US" sz="2800" dirty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Protective Chassis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Electronics</a:t>
            </a:r>
          </a:p>
        </p:txBody>
      </p:sp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C4744CE9-550C-40D8-9697-7A54C6FB4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788" y="4043363"/>
            <a:ext cx="487362" cy="487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9E93DC-C7BA-487F-B477-8B4D861D0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911" y="1160569"/>
            <a:ext cx="2867246" cy="3370156"/>
          </a:xfrm>
          <a:prstGeom prst="roundRect">
            <a:avLst/>
          </a:prstGeom>
          <a:ln w="57150">
            <a:solidFill>
              <a:schemeClr val="accent4">
                <a:lumMod val="2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C174FA-6017-4132-A9B5-361380232B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6459773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74B79-89FC-44DE-AFF7-2849F79CDF5F}"/>
              </a:ext>
            </a:extLst>
          </p:cNvPr>
          <p:cNvSpPr txBox="1"/>
          <p:nvPr/>
        </p:nvSpPr>
        <p:spPr>
          <a:xfrm>
            <a:off x="328155" y="317999"/>
            <a:ext cx="5979512" cy="4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Hardware Level 1: Exterior Skins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0A1A12-9931-490A-A33B-71F2EAF85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674" y="887102"/>
            <a:ext cx="2353734" cy="3748739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48F078-876D-456B-8EFC-9C388F505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790" y="868029"/>
            <a:ext cx="2234588" cy="379321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BD01E4-8C0B-408C-BA69-2E1AAF2880B5}"/>
              </a:ext>
            </a:extLst>
          </p:cNvPr>
          <p:cNvSpPr txBox="1"/>
          <p:nvPr/>
        </p:nvSpPr>
        <p:spPr>
          <a:xfrm>
            <a:off x="210239" y="1014497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Squirrel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3F6C6B-53BB-4F43-87F6-76DB8A300A2B}"/>
              </a:ext>
            </a:extLst>
          </p:cNvPr>
          <p:cNvSpPr txBox="1"/>
          <p:nvPr/>
        </p:nvSpPr>
        <p:spPr>
          <a:xfrm>
            <a:off x="7799505" y="1014497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Lizard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305968-F9FC-4DCF-8E60-2AE96B99155E}"/>
              </a:ext>
            </a:extLst>
          </p:cNvPr>
          <p:cNvCxnSpPr/>
          <p:nvPr/>
        </p:nvCxnSpPr>
        <p:spPr>
          <a:xfrm>
            <a:off x="3886193" y="2235200"/>
            <a:ext cx="1188720" cy="0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5830FC-E5E4-40C9-88E5-98030BD0B9A3}"/>
              </a:ext>
            </a:extLst>
          </p:cNvPr>
          <p:cNvSpPr txBox="1"/>
          <p:nvPr/>
        </p:nvSpPr>
        <p:spPr>
          <a:xfrm>
            <a:off x="3678277" y="2777709"/>
            <a:ext cx="1641796" cy="338554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interchangeable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7E8B964-05E1-40D2-95A0-D6C6345D8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-13">
            <a:hlinkClick r:id="" action="ppaction://media"/>
            <a:extLst>
              <a:ext uri="{FF2B5EF4-FFF2-40B4-BE49-F238E27FC236}">
                <a16:creationId xmlns:a16="http://schemas.microsoft.com/office/drawing/2014/main" id="{CF274E4B-4B69-448E-923F-D49A7BC99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6193" y="41198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72801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74B79-89FC-44DE-AFF7-2849F79CDF5F}"/>
              </a:ext>
            </a:extLst>
          </p:cNvPr>
          <p:cNvSpPr txBox="1"/>
          <p:nvPr/>
        </p:nvSpPr>
        <p:spPr>
          <a:xfrm>
            <a:off x="340544" y="292827"/>
            <a:ext cx="6085656" cy="4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Hardware Level 2:  </a:t>
            </a:r>
            <a:r>
              <a:rPr lang="en-US" sz="24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Protective Chassis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0081C90-ACE7-4179-ABA8-0A0CB5D4E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B51AD65A-24B1-447A-853E-87B3F7B94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34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6F480B70-5912-4D27-AD0A-FCD7B2D7A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30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FB734A-EDE1-4EC1-AF3C-11E4232B4A05}"/>
              </a:ext>
            </a:extLst>
          </p:cNvPr>
          <p:cNvSpPr txBox="1"/>
          <p:nvPr/>
        </p:nvSpPr>
        <p:spPr>
          <a:xfrm>
            <a:off x="340544" y="4503174"/>
            <a:ext cx="7060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 Design and 3-D Printing Courtesy of our Sponsor, Le Phan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59222-8E19-4D99-B70C-1DB85CBB81DE}"/>
              </a:ext>
            </a:extLst>
          </p:cNvPr>
          <p:cNvSpPr txBox="1"/>
          <p:nvPr/>
        </p:nvSpPr>
        <p:spPr>
          <a:xfrm>
            <a:off x="6888784" y="508750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Electronics Protection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F0D02-2BB6-4A08-B6BC-B2131FA3F72A}"/>
              </a:ext>
            </a:extLst>
          </p:cNvPr>
          <p:cNvSpPr txBox="1"/>
          <p:nvPr/>
        </p:nvSpPr>
        <p:spPr>
          <a:xfrm>
            <a:off x="7401194" y="898893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Feature Support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6D0D98-C278-4B08-9BE1-02D02B90D1DD}"/>
              </a:ext>
            </a:extLst>
          </p:cNvPr>
          <p:cNvSpPr txBox="1"/>
          <p:nvPr/>
        </p:nvSpPr>
        <p:spPr>
          <a:xfrm>
            <a:off x="8102258" y="128936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Easy Fit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1BFA54-AEFB-472E-99E4-01582480F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410" y="1648363"/>
            <a:ext cx="2621580" cy="119455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046FB-4CDF-46EA-81AD-06328B014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" y="1110328"/>
            <a:ext cx="4231274" cy="3070081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AD9532-2A08-44B0-8AF0-5A5BD20E8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438" y="3291404"/>
            <a:ext cx="2434511" cy="615444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S-13">
            <a:hlinkClick r:id="" action="ppaction://media"/>
            <a:extLst>
              <a:ext uri="{FF2B5EF4-FFF2-40B4-BE49-F238E27FC236}">
                <a16:creationId xmlns:a16="http://schemas.microsoft.com/office/drawing/2014/main" id="{E37BCAFB-9C41-43A7-9C5F-C102F7FC8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6088" y="4246563"/>
            <a:ext cx="487362" cy="487362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25889BB-BA89-43D5-9F06-16E133200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381779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C374B79-89FC-44DE-AFF7-2849F79CDF5F}"/>
              </a:ext>
            </a:extLst>
          </p:cNvPr>
          <p:cNvSpPr txBox="1"/>
          <p:nvPr/>
        </p:nvSpPr>
        <p:spPr>
          <a:xfrm>
            <a:off x="351670" y="313930"/>
            <a:ext cx="6176130" cy="46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Hardware Level 3: </a:t>
            </a:r>
            <a:r>
              <a:rPr lang="en-US" sz="24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Electronics</a:t>
            </a:r>
            <a:endParaRPr lang="en-US" sz="2400" dirty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RoHS compliance logo">
            <a:extLst>
              <a:ext uri="{FF2B5EF4-FFF2-40B4-BE49-F238E27FC236}">
                <a16:creationId xmlns:a16="http://schemas.microsoft.com/office/drawing/2014/main" id="{BF5653C4-2C0C-4240-8DB6-38F0A65DC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0" y="3745958"/>
            <a:ext cx="928406" cy="958598"/>
          </a:xfrm>
          <a:prstGeom prst="rect">
            <a:avLst/>
          </a:prstGeom>
          <a:noFill/>
          <a:effectLst>
            <a:glow rad="228600">
              <a:srgbClr val="339933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09746-03F5-409E-A8EC-672B9DA00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123" y="1147313"/>
            <a:ext cx="6357727" cy="2777706"/>
          </a:xfrm>
          <a:prstGeom prst="rect">
            <a:avLst/>
          </a:prstGeom>
          <a:ln>
            <a:solidFill>
              <a:schemeClr val="accent4">
                <a:lumMod val="25000"/>
              </a:schemeClr>
            </a:solidFill>
          </a:ln>
          <a:effectLst>
            <a:glow rad="228600">
              <a:schemeClr val="accent4">
                <a:lumMod val="25000"/>
                <a:alpha val="40000"/>
              </a:schemeClr>
            </a:glo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A2E65AC-8F51-40A7-BE01-F62B12FC3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-15">
            <a:hlinkClick r:id="" action="ppaction://media"/>
            <a:extLst>
              <a:ext uri="{FF2B5EF4-FFF2-40B4-BE49-F238E27FC236}">
                <a16:creationId xmlns:a16="http://schemas.microsoft.com/office/drawing/2014/main" id="{27563441-500C-4F8D-AF55-F5B7B4C7D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3095" y="429378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7499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VN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Google Shape;87;p13">
            <a:extLst>
              <a:ext uri="{FF2B5EF4-FFF2-40B4-BE49-F238E27FC236}">
                <a16:creationId xmlns:a16="http://schemas.microsoft.com/office/drawing/2014/main" id="{FD7878D1-433C-4D6F-9DE2-B6EBF8B3F24B}"/>
              </a:ext>
            </a:extLst>
          </p:cNvPr>
          <p:cNvSpPr txBox="1">
            <a:spLocks/>
          </p:cNvSpPr>
          <p:nvPr/>
        </p:nvSpPr>
        <p:spPr>
          <a:xfrm>
            <a:off x="1560733" y="304666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Component Selections:</a:t>
            </a:r>
          </a:p>
        </p:txBody>
      </p:sp>
      <p:grpSp>
        <p:nvGrpSpPr>
          <p:cNvPr id="7" name="Google Shape;118;p17">
            <a:extLst>
              <a:ext uri="{FF2B5EF4-FFF2-40B4-BE49-F238E27FC236}">
                <a16:creationId xmlns:a16="http://schemas.microsoft.com/office/drawing/2014/main" id="{02D042C8-887D-47A3-BA31-85D2EB05BCFA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8" name="Google Shape;120;p17">
              <a:extLst>
                <a:ext uri="{FF2B5EF4-FFF2-40B4-BE49-F238E27FC236}">
                  <a16:creationId xmlns:a16="http://schemas.microsoft.com/office/drawing/2014/main" id="{9B76E7DC-329E-4B75-8617-8960CD0CE715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1;p17">
              <a:extLst>
                <a:ext uri="{FF2B5EF4-FFF2-40B4-BE49-F238E27FC236}">
                  <a16:creationId xmlns:a16="http://schemas.microsoft.com/office/drawing/2014/main" id="{ECE32ADA-3203-4735-A69C-0C1BF9B7090B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2;p17">
              <a:extLst>
                <a:ext uri="{FF2B5EF4-FFF2-40B4-BE49-F238E27FC236}">
                  <a16:creationId xmlns:a16="http://schemas.microsoft.com/office/drawing/2014/main" id="{F9F7C4A7-D545-440B-845A-687CFF5F5BA4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1" name="Google Shape;123;p17">
              <a:extLst>
                <a:ext uri="{FF2B5EF4-FFF2-40B4-BE49-F238E27FC236}">
                  <a16:creationId xmlns:a16="http://schemas.microsoft.com/office/drawing/2014/main" id="{E921D29A-968D-4888-8597-9B6FA9A4F9CD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24;p17">
              <a:extLst>
                <a:ext uri="{FF2B5EF4-FFF2-40B4-BE49-F238E27FC236}">
                  <a16:creationId xmlns:a16="http://schemas.microsoft.com/office/drawing/2014/main" id="{E561D76A-4939-4973-9C5E-583902B6531F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5;p17">
              <a:extLst>
                <a:ext uri="{FF2B5EF4-FFF2-40B4-BE49-F238E27FC236}">
                  <a16:creationId xmlns:a16="http://schemas.microsoft.com/office/drawing/2014/main" id="{836E7F3E-33FD-490C-896A-4283A215EA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26;p17">
              <a:extLst>
                <a:ext uri="{FF2B5EF4-FFF2-40B4-BE49-F238E27FC236}">
                  <a16:creationId xmlns:a16="http://schemas.microsoft.com/office/drawing/2014/main" id="{DC1B8660-4B7F-43AB-AC70-0B20AEF1B5FF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6" name="Google Shape;127;p17">
              <a:extLst>
                <a:ext uri="{FF2B5EF4-FFF2-40B4-BE49-F238E27FC236}">
                  <a16:creationId xmlns:a16="http://schemas.microsoft.com/office/drawing/2014/main" id="{48AFBAEC-714B-46A4-B376-E5FCA00491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123;p17">
            <a:extLst>
              <a:ext uri="{FF2B5EF4-FFF2-40B4-BE49-F238E27FC236}">
                <a16:creationId xmlns:a16="http://schemas.microsoft.com/office/drawing/2014/main" id="{DC6690A7-F4FC-4620-950B-33B8FCBCD794}"/>
              </a:ext>
            </a:extLst>
          </p:cNvPr>
          <p:cNvSpPr/>
          <p:nvPr/>
        </p:nvSpPr>
        <p:spPr>
          <a:xfrm rot="10800000" flipH="1">
            <a:off x="1086517" y="628300"/>
            <a:ext cx="351589" cy="44437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97;p46">
            <a:extLst>
              <a:ext uri="{FF2B5EF4-FFF2-40B4-BE49-F238E27FC236}">
                <a16:creationId xmlns:a16="http://schemas.microsoft.com/office/drawing/2014/main" id="{9FA7B086-08F3-416A-A85A-F71320820676}"/>
              </a:ext>
            </a:extLst>
          </p:cNvPr>
          <p:cNvSpPr/>
          <p:nvPr/>
        </p:nvSpPr>
        <p:spPr>
          <a:xfrm>
            <a:off x="663436" y="440041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" descr="Buy a RP2040 – Raspberry Pi">
            <a:extLst>
              <a:ext uri="{FF2B5EF4-FFF2-40B4-BE49-F238E27FC236}">
                <a16:creationId xmlns:a16="http://schemas.microsoft.com/office/drawing/2014/main" id="{975C1E3F-1C54-4D74-A273-AD5B8A11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8" y="4061393"/>
            <a:ext cx="1059291" cy="78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F1D5048-C2B6-42FE-AD7D-2D49B92F3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47213"/>
              </p:ext>
            </p:extLst>
          </p:nvPr>
        </p:nvGraphicFramePr>
        <p:xfrm>
          <a:off x="850099" y="1255082"/>
          <a:ext cx="7419128" cy="2580057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094600">
                  <a:extLst>
                    <a:ext uri="{9D8B030D-6E8A-4147-A177-3AD203B41FA5}">
                      <a16:colId xmlns:a16="http://schemas.microsoft.com/office/drawing/2014/main" val="1161634320"/>
                    </a:ext>
                  </a:extLst>
                </a:gridCol>
                <a:gridCol w="2540955">
                  <a:extLst>
                    <a:ext uri="{9D8B030D-6E8A-4147-A177-3AD203B41FA5}">
                      <a16:colId xmlns:a16="http://schemas.microsoft.com/office/drawing/2014/main" val="157025898"/>
                    </a:ext>
                  </a:extLst>
                </a:gridCol>
                <a:gridCol w="920412">
                  <a:extLst>
                    <a:ext uri="{9D8B030D-6E8A-4147-A177-3AD203B41FA5}">
                      <a16:colId xmlns:a16="http://schemas.microsoft.com/office/drawing/2014/main" val="4021880391"/>
                    </a:ext>
                  </a:extLst>
                </a:gridCol>
                <a:gridCol w="1143777">
                  <a:extLst>
                    <a:ext uri="{9D8B030D-6E8A-4147-A177-3AD203B41FA5}">
                      <a16:colId xmlns:a16="http://schemas.microsoft.com/office/drawing/2014/main" val="3022489719"/>
                    </a:ext>
                  </a:extLst>
                </a:gridCol>
                <a:gridCol w="719384">
                  <a:extLst>
                    <a:ext uri="{9D8B030D-6E8A-4147-A177-3AD203B41FA5}">
                      <a16:colId xmlns:a16="http://schemas.microsoft.com/office/drawing/2014/main" val="2993331444"/>
                    </a:ext>
                  </a:extLst>
                </a:gridCol>
              </a:tblGrid>
              <a:tr h="496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Part Description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Selected Component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Vendor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ID #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Cost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599610398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Microcontroller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Raspberry Pi Pico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Digi-Key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2648-SC0915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4.00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3563275786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Printed Circuit Board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Self Designed PCB 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PCB Way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50.00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/>
                </a:tc>
                <a:extLst>
                  <a:ext uri="{0D108BD9-81ED-4DB2-BD59-A6C34878D82A}">
                    <a16:rowId xmlns:a16="http://schemas.microsoft.com/office/drawing/2014/main" val="256677462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Wireless Module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HM-10 Bluetooth Module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B074VXZ1XZ 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11.49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1291947681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 Source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Blomiky</a:t>
                      </a:r>
                      <a:r>
                        <a:rPr lang="en-US" sz="1000" dirty="0">
                          <a:effectLst/>
                        </a:rPr>
                        <a:t> NiMH 4.8V 2200 </a:t>
                      </a:r>
                      <a:r>
                        <a:rPr lang="en-US" sz="1000" dirty="0" err="1">
                          <a:effectLst/>
                        </a:rPr>
                        <a:t>mAH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Battery Pack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Amazon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B0727NJ2MF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24.99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213560773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Speaker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STEMMA Speaker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Adafruit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3885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5.95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700068033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Motor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Micro Servo Motor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Adafruit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2307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11.95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105944605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Lighting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NeoPixel RGB LED Strip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Adafruit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1461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24.95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4157307430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Motion Sensor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PIR Sensor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Adafruit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189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9.95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3308366258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Chassis - 3D Filament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PLA 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Amazon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B014VM9724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23.99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1308098706"/>
                  </a:ext>
                </a:extLst>
              </a:tr>
              <a:tr h="1963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Exterior Skins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Outdoor Fabric, Polyester Belting etc.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Various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Various</a:t>
                      </a:r>
                    </a:p>
                  </a:txBody>
                  <a:tcPr marL="58914" marR="58914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40.00</a:t>
                      </a:r>
                    </a:p>
                  </a:txBody>
                  <a:tcPr marL="58914" marR="58914" marT="0" marB="0" anchor="ctr"/>
                </a:tc>
                <a:extLst>
                  <a:ext uri="{0D108BD9-81ED-4DB2-BD59-A6C34878D82A}">
                    <a16:rowId xmlns:a16="http://schemas.microsoft.com/office/drawing/2014/main" val="854031411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1AA8C5DD-C39B-4075-981D-3CE26518A0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87E630-2374-438A-A49B-A04400A43D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737" y="312907"/>
            <a:ext cx="1035685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MFG_BH36AAW">
            <a:extLst>
              <a:ext uri="{FF2B5EF4-FFF2-40B4-BE49-F238E27FC236}">
                <a16:creationId xmlns:a16="http://schemas.microsoft.com/office/drawing/2014/main" id="{8A9DA417-9EBF-4443-BE5B-A466B31943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63" y="3806828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ide view of a PIR (motion) sensor. ">
            <a:extLst>
              <a:ext uri="{FF2B5EF4-FFF2-40B4-BE49-F238E27FC236}">
                <a16:creationId xmlns:a16="http://schemas.microsoft.com/office/drawing/2014/main" id="{F791A909-0AB5-4B41-9C55-4D5C024E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376">
            <a:off x="5932352" y="4132775"/>
            <a:ext cx="958942" cy="71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16 3-7">
            <a:hlinkClick r:id="" action="ppaction://media"/>
            <a:extLst>
              <a:ext uri="{FF2B5EF4-FFF2-40B4-BE49-F238E27FC236}">
                <a16:creationId xmlns:a16="http://schemas.microsoft.com/office/drawing/2014/main" id="{CDEE8896-2848-428F-9208-777C5B000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31963" y="456565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32973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560733" y="304666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Microcontroller</a:t>
            </a: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VN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Google Shape;123;p17">
            <a:extLst>
              <a:ext uri="{FF2B5EF4-FFF2-40B4-BE49-F238E27FC236}">
                <a16:creationId xmlns:a16="http://schemas.microsoft.com/office/drawing/2014/main" id="{EE9B6017-86BD-452B-A618-E47F11F8AA26}"/>
              </a:ext>
            </a:extLst>
          </p:cNvPr>
          <p:cNvSpPr/>
          <p:nvPr/>
        </p:nvSpPr>
        <p:spPr>
          <a:xfrm rot="10800000" flipH="1">
            <a:off x="1086517" y="628300"/>
            <a:ext cx="351589" cy="44437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Buy a RP2040 – Raspberry Pi">
            <a:extLst>
              <a:ext uri="{FF2B5EF4-FFF2-40B4-BE49-F238E27FC236}">
                <a16:creationId xmlns:a16="http://schemas.microsoft.com/office/drawing/2014/main" id="{AA0E3F12-0D7E-4327-A09C-5A32D246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0" y="3924752"/>
            <a:ext cx="1329337" cy="98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spberry Pi Pico Microcontroller Development Board; Based on The Raspberry  Pi Dual-Core ARM Cortex M0+ RP2040 Processor, up - Micro Center">
            <a:extLst>
              <a:ext uri="{FF2B5EF4-FFF2-40B4-BE49-F238E27FC236}">
                <a16:creationId xmlns:a16="http://schemas.microsoft.com/office/drawing/2014/main" id="{F15579FA-5A03-497A-81A5-2628CFED3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30176"/>
          <a:stretch/>
        </p:blipFill>
        <p:spPr bwMode="auto">
          <a:xfrm rot="17995325">
            <a:off x="7544480" y="102756"/>
            <a:ext cx="646394" cy="15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596;p46">
            <a:extLst>
              <a:ext uri="{FF2B5EF4-FFF2-40B4-BE49-F238E27FC236}">
                <a16:creationId xmlns:a16="http://schemas.microsoft.com/office/drawing/2014/main" id="{38AB7230-F072-44DF-9573-2A576A6CE7CB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DD09BE-DD70-4712-8FFF-5DD5627228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2A3F8D-0107-433C-A8F2-5FB374365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371379"/>
              </p:ext>
            </p:extLst>
          </p:nvPr>
        </p:nvGraphicFramePr>
        <p:xfrm>
          <a:off x="1775012" y="1125541"/>
          <a:ext cx="5593975" cy="363854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395555">
                  <a:extLst>
                    <a:ext uri="{9D8B030D-6E8A-4147-A177-3AD203B41FA5}">
                      <a16:colId xmlns:a16="http://schemas.microsoft.com/office/drawing/2014/main" val="3252365730"/>
                    </a:ext>
                  </a:extLst>
                </a:gridCol>
                <a:gridCol w="1395555">
                  <a:extLst>
                    <a:ext uri="{9D8B030D-6E8A-4147-A177-3AD203B41FA5}">
                      <a16:colId xmlns:a16="http://schemas.microsoft.com/office/drawing/2014/main" val="2425529671"/>
                    </a:ext>
                  </a:extLst>
                </a:gridCol>
                <a:gridCol w="1395555">
                  <a:extLst>
                    <a:ext uri="{9D8B030D-6E8A-4147-A177-3AD203B41FA5}">
                      <a16:colId xmlns:a16="http://schemas.microsoft.com/office/drawing/2014/main" val="2333292474"/>
                    </a:ext>
                  </a:extLst>
                </a:gridCol>
                <a:gridCol w="1407310">
                  <a:extLst>
                    <a:ext uri="{9D8B030D-6E8A-4147-A177-3AD203B41FA5}">
                      <a16:colId xmlns:a16="http://schemas.microsoft.com/office/drawing/2014/main" val="3010402587"/>
                    </a:ext>
                  </a:extLst>
                </a:gridCol>
              </a:tblGrid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Product Description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RP-2040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Trinket M0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PIC18F16Q40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142601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Vendor/ Manufacturer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Digi-Key / Raspberry Pi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Adafruit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Microchip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1007627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Vendor ID #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2648-SC0915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--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--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5509556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Processor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Dual-core Arm Cortex M0+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ATSAMD21E18 32-bit Cortex M0+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8-bit PIC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9366858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Dimensions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 mm × 51 mm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27 x 15.3 x 2.75 mm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7.2 x 5.30 x 1.73 mm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7378665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Operating Voltage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1.8–5.5V DC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Up to 16V input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1.8–5.5V DC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8758849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Watts / Amps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@ 5V ≈ 92.8mA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--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--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9164841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Pins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 GPIO pins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 GPIO pins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 pins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9365521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Memory size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264 KB SRAM, 2 MB flash memory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32 KB RAM, 256 KB flash memory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64 KB flash memory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5198080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Max frequency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133 MHz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48 MHz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64 MHz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1325552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Programmable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language(s)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C/C++, Python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CircuitPython, Arduino IDE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MPLAB IDE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1304652"/>
                  </a:ext>
                </a:extLst>
              </a:tr>
              <a:tr h="3032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Cost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$1.00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$8.95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$2.24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0924493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427F2746-9E49-4DBA-9DEC-880F7C137ED1}"/>
              </a:ext>
            </a:extLst>
          </p:cNvPr>
          <p:cNvSpPr/>
          <p:nvPr/>
        </p:nvSpPr>
        <p:spPr>
          <a:xfrm>
            <a:off x="3161490" y="1125542"/>
            <a:ext cx="1410510" cy="363854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de 17 3-7">
            <a:hlinkClick r:id="" action="ppaction://media"/>
            <a:extLst>
              <a:ext uri="{FF2B5EF4-FFF2-40B4-BE49-F238E27FC236}">
                <a16:creationId xmlns:a16="http://schemas.microsoft.com/office/drawing/2014/main" id="{962A585D-2B0F-44DA-8F65-276478D2A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0538" y="34036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5569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6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463051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/>
              <a:t>Wireless Communication</a:t>
            </a:r>
            <a:r>
              <a:rPr lang="en-US" sz="3000" b="1"/>
              <a:t>:</a:t>
            </a: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JL</a:t>
            </a:r>
          </a:p>
        </p:txBody>
      </p:sp>
      <p:sp>
        <p:nvSpPr>
          <p:cNvPr id="20" name="Google Shape;593;p46">
            <a:extLst>
              <a:ext uri="{FF2B5EF4-FFF2-40B4-BE49-F238E27FC236}">
                <a16:creationId xmlns:a16="http://schemas.microsoft.com/office/drawing/2014/main" id="{429E9793-9036-4BC6-985B-552A77FE802A}"/>
              </a:ext>
            </a:extLst>
          </p:cNvPr>
          <p:cNvSpPr/>
          <p:nvPr/>
        </p:nvSpPr>
        <p:spPr>
          <a:xfrm>
            <a:off x="693258" y="439651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BA8D426D-E2F6-4577-A9FE-3D5EEE1A9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741" y="1481508"/>
            <a:ext cx="1463161" cy="1152787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4CDB12-6F2E-4C17-A34E-CC7EFF4C7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19" y="3023083"/>
            <a:ext cx="1837502" cy="963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B66368-9B92-43A6-81CD-C42D18A06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de 18 2">
            <a:hlinkClick r:id="" action="ppaction://media"/>
            <a:extLst>
              <a:ext uri="{FF2B5EF4-FFF2-40B4-BE49-F238E27FC236}">
                <a16:creationId xmlns:a16="http://schemas.microsoft.com/office/drawing/2014/main" id="{76C87B0A-A52D-497A-9FCB-F739CE02C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1488" y="4576763"/>
            <a:ext cx="487362" cy="487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59CC00-8E02-4085-9B67-C8B93C59A62D}"/>
              </a:ext>
            </a:extLst>
          </p:cNvPr>
          <p:cNvSpPr txBox="1"/>
          <p:nvPr/>
        </p:nvSpPr>
        <p:spPr>
          <a:xfrm rot="20041864">
            <a:off x="-881582" y="1797642"/>
            <a:ext cx="3030508" cy="82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378" lvl="2" algn="ctr">
              <a:lnSpc>
                <a:spcPct val="107000"/>
              </a:lnSpc>
              <a:spcBef>
                <a:spcPts val="200"/>
              </a:spcBef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IEEE Standard for </a:t>
            </a:r>
          </a:p>
          <a:p>
            <a:pPr marL="914378" lvl="2" algn="ctr">
              <a:lnSpc>
                <a:spcPct val="107000"/>
              </a:lnSpc>
              <a:spcBef>
                <a:spcPts val="200"/>
              </a:spcBef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Low-Rate </a:t>
            </a:r>
          </a:p>
          <a:p>
            <a:pPr marL="914378" lvl="2" algn="ctr">
              <a:lnSpc>
                <a:spcPct val="107000"/>
              </a:lnSpc>
              <a:spcBef>
                <a:spcPts val="200"/>
              </a:spcBef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Wireless Networks 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A5C0B84-CC8F-4100-9965-4B4340BF5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466260"/>
              </p:ext>
            </p:extLst>
          </p:nvPr>
        </p:nvGraphicFramePr>
        <p:xfrm>
          <a:off x="2122748" y="1044662"/>
          <a:ext cx="4870720" cy="3688859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025683">
                  <a:extLst>
                    <a:ext uri="{9D8B030D-6E8A-4147-A177-3AD203B41FA5}">
                      <a16:colId xmlns:a16="http://schemas.microsoft.com/office/drawing/2014/main" val="981754208"/>
                    </a:ext>
                  </a:extLst>
                </a:gridCol>
                <a:gridCol w="1280547">
                  <a:extLst>
                    <a:ext uri="{9D8B030D-6E8A-4147-A177-3AD203B41FA5}">
                      <a16:colId xmlns:a16="http://schemas.microsoft.com/office/drawing/2014/main" val="1410449657"/>
                    </a:ext>
                  </a:extLst>
                </a:gridCol>
                <a:gridCol w="1280547">
                  <a:extLst>
                    <a:ext uri="{9D8B030D-6E8A-4147-A177-3AD203B41FA5}">
                      <a16:colId xmlns:a16="http://schemas.microsoft.com/office/drawing/2014/main" val="98254924"/>
                    </a:ext>
                  </a:extLst>
                </a:gridCol>
                <a:gridCol w="1283943">
                  <a:extLst>
                    <a:ext uri="{9D8B030D-6E8A-4147-A177-3AD203B41FA5}">
                      <a16:colId xmlns:a16="http://schemas.microsoft.com/office/drawing/2014/main" val="4067728595"/>
                    </a:ext>
                  </a:extLst>
                </a:gridCol>
              </a:tblGrid>
              <a:tr h="37054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Product Description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HC-05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HM-10 Bluetooth Module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Bluetooth Low Energy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782139"/>
                  </a:ext>
                </a:extLst>
              </a:tr>
              <a:tr h="37054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Vendor/ Manufacturer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Amazon / </a:t>
                      </a: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DSD tech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Amazon / </a:t>
                      </a: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DSD tech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Adafruit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5773947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Vendor ID</a:t>
                      </a: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333333"/>
                          </a:solidFill>
                          <a:effectLst/>
                        </a:rPr>
                        <a:t>B01G9KSAF6</a:t>
                      </a: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B074VXZ1XZ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2479 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772673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Dimensions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26.9 x 13 x 2.2 mm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1.5 x 0.6 x 0.1 in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21 x 32 x 5 mm / 0.8" x 1.26" x 0.2"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6059054"/>
                  </a:ext>
                </a:extLst>
              </a:tr>
              <a:tr h="496769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Operating Voltage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3.6 - 6V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3.6 - 6V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5V safe input with 3.3 Voltage regulator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95684855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Watts/Amps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30mA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30mA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Avg:  1.86 mA </a:t>
                      </a: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Peak: 15.2 mA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87242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Transmission speed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2.1 Mbps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2.1Mbps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not listed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0274278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Operating frequency 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2.4 GHz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2.4GHz 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not listed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3201344"/>
                  </a:ext>
                </a:extLst>
              </a:tr>
              <a:tr h="370542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Phone Compatibility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 Android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iPhone, Android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iPhone, Andriod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07382215"/>
                  </a:ext>
                </a:extLst>
              </a:tr>
              <a:tr h="346744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effectLst/>
                        </a:rPr>
                        <a:t>Cost</a:t>
                      </a: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$9.99 </a:t>
                      </a:r>
                      <a:endParaRPr lang="en-US" sz="8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$11.49 </a:t>
                      </a:r>
                      <a:endParaRPr lang="en-US" sz="8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$17.50 </a:t>
                      </a:r>
                      <a:endParaRPr lang="en-US" sz="8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4966605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6F2C8FBA-8067-4266-BF31-7037A66FFD90}"/>
              </a:ext>
            </a:extLst>
          </p:cNvPr>
          <p:cNvSpPr/>
          <p:nvPr/>
        </p:nvSpPr>
        <p:spPr>
          <a:xfrm>
            <a:off x="4385734" y="1041904"/>
            <a:ext cx="1309822" cy="367568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WC Joseph">
            <a:hlinkClick r:id="" action="ppaction://media"/>
            <a:extLst>
              <a:ext uri="{FF2B5EF4-FFF2-40B4-BE49-F238E27FC236}">
                <a16:creationId xmlns:a16="http://schemas.microsoft.com/office/drawing/2014/main" id="{89D3A3C8-51EA-4E3A-9A3E-0046B3DCA2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58780" y="4507188"/>
            <a:ext cx="487362" cy="4873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BED9CED-4165-47DA-BC00-96BB57A29DBF}"/>
              </a:ext>
            </a:extLst>
          </p:cNvPr>
          <p:cNvSpPr txBox="1"/>
          <p:nvPr/>
        </p:nvSpPr>
        <p:spPr>
          <a:xfrm>
            <a:off x="7202922" y="3195733"/>
            <a:ext cx="157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1400" i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BankGothic Md BT" panose="020B0807020203060204" pitchFamily="34" charset="0"/>
              </a:rPr>
              <a:t>Low Power Consumption</a:t>
            </a:r>
          </a:p>
        </p:txBody>
      </p:sp>
    </p:spTree>
    <p:extLst>
      <p:ext uri="{BB962C8B-B14F-4D97-AF65-F5344CB8AC3E}">
        <p14:creationId xmlns:p14="http://schemas.microsoft.com/office/powerpoint/2010/main" val="1966796091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8;p17">
            <a:extLst>
              <a:ext uri="{FF2B5EF4-FFF2-40B4-BE49-F238E27FC236}">
                <a16:creationId xmlns:a16="http://schemas.microsoft.com/office/drawing/2014/main" id="{4D22DC17-20D0-43E7-8234-71105A6CD6D3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6" name="Google Shape;119;p17">
              <a:extLst>
                <a:ext uri="{FF2B5EF4-FFF2-40B4-BE49-F238E27FC236}">
                  <a16:creationId xmlns:a16="http://schemas.microsoft.com/office/drawing/2014/main" id="{9F113A44-FB09-42E9-BD47-B53136B54B7C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;p17">
              <a:extLst>
                <a:ext uri="{FF2B5EF4-FFF2-40B4-BE49-F238E27FC236}">
                  <a16:creationId xmlns:a16="http://schemas.microsoft.com/office/drawing/2014/main" id="{7BB5DF88-2A05-4E2D-842F-4DB79FBD2A99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;p17">
              <a:extLst>
                <a:ext uri="{FF2B5EF4-FFF2-40B4-BE49-F238E27FC236}">
                  <a16:creationId xmlns:a16="http://schemas.microsoft.com/office/drawing/2014/main" id="{403DCFC3-449D-4822-9832-8E91F57B8989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9" name="Google Shape;122;p17">
              <a:extLst>
                <a:ext uri="{FF2B5EF4-FFF2-40B4-BE49-F238E27FC236}">
                  <a16:creationId xmlns:a16="http://schemas.microsoft.com/office/drawing/2014/main" id="{1FC61134-E847-45EC-AE3E-3244205332B2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3;p17">
              <a:extLst>
                <a:ext uri="{FF2B5EF4-FFF2-40B4-BE49-F238E27FC236}">
                  <a16:creationId xmlns:a16="http://schemas.microsoft.com/office/drawing/2014/main" id="{F4CF49FE-6A6A-4224-BF87-28152CCB4A25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24;p17">
              <a:extLst>
                <a:ext uri="{FF2B5EF4-FFF2-40B4-BE49-F238E27FC236}">
                  <a16:creationId xmlns:a16="http://schemas.microsoft.com/office/drawing/2014/main" id="{178169C6-6A6E-4686-B486-B6DB7B1078DE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5;p17">
              <a:extLst>
                <a:ext uri="{FF2B5EF4-FFF2-40B4-BE49-F238E27FC236}">
                  <a16:creationId xmlns:a16="http://schemas.microsoft.com/office/drawing/2014/main" id="{72809078-A554-4AF4-BF91-7FC2965D6D82}"/>
                </a:ext>
              </a:extLst>
            </p:cNvPr>
            <p:cNvCxnSpPr>
              <a:endCxn id="6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6;p17">
              <a:extLst>
                <a:ext uri="{FF2B5EF4-FFF2-40B4-BE49-F238E27FC236}">
                  <a16:creationId xmlns:a16="http://schemas.microsoft.com/office/drawing/2014/main" id="{91130507-387D-4C3D-89A5-9AB2FEA31CD8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4" name="Google Shape;127;p17">
              <a:extLst>
                <a:ext uri="{FF2B5EF4-FFF2-40B4-BE49-F238E27FC236}">
                  <a16:creationId xmlns:a16="http://schemas.microsoft.com/office/drawing/2014/main" id="{5E0245C9-B5D2-4691-8117-25D0B476B5A6}"/>
                </a:ext>
              </a:extLst>
            </p:cNvPr>
            <p:cNvCxnSpPr>
              <a:stCxn id="6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87;p13">
            <a:extLst>
              <a:ext uri="{FF2B5EF4-FFF2-40B4-BE49-F238E27FC236}">
                <a16:creationId xmlns:a16="http://schemas.microsoft.com/office/drawing/2014/main" id="{8C517E4F-A86F-422B-A5D2-6E7D047864EF}"/>
              </a:ext>
            </a:extLst>
          </p:cNvPr>
          <p:cNvSpPr txBox="1">
            <a:spLocks/>
          </p:cNvSpPr>
          <p:nvPr/>
        </p:nvSpPr>
        <p:spPr>
          <a:xfrm>
            <a:off x="1377552" y="21628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Speaker Selection:</a:t>
            </a:r>
            <a:endParaRPr lang="en-US" sz="3600" dirty="0"/>
          </a:p>
        </p:txBody>
      </p:sp>
      <p:sp>
        <p:nvSpPr>
          <p:cNvPr id="16" name="Google Shape;591;p46">
            <a:extLst>
              <a:ext uri="{FF2B5EF4-FFF2-40B4-BE49-F238E27FC236}">
                <a16:creationId xmlns:a16="http://schemas.microsoft.com/office/drawing/2014/main" id="{0B8F7FD3-A050-4490-95B3-B8ECF8D2EA3B}"/>
              </a:ext>
            </a:extLst>
          </p:cNvPr>
          <p:cNvSpPr/>
          <p:nvPr/>
        </p:nvSpPr>
        <p:spPr>
          <a:xfrm>
            <a:off x="681096" y="432485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85C536-DA5B-41F5-8C01-43EB1B8BA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69D64B-37D9-4BEB-8EB4-EB07BE4EF2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4" t="14092" r="19221" b="17512"/>
          <a:stretch/>
        </p:blipFill>
        <p:spPr bwMode="auto">
          <a:xfrm rot="21331671">
            <a:off x="295213" y="1723596"/>
            <a:ext cx="1315819" cy="1036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48F00E1-8674-402D-9C04-14A3D8E24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157702"/>
              </p:ext>
            </p:extLst>
          </p:nvPr>
        </p:nvGraphicFramePr>
        <p:xfrm>
          <a:off x="2070341" y="960292"/>
          <a:ext cx="5581291" cy="3818439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190676">
                  <a:extLst>
                    <a:ext uri="{9D8B030D-6E8A-4147-A177-3AD203B41FA5}">
                      <a16:colId xmlns:a16="http://schemas.microsoft.com/office/drawing/2014/main" val="1512584923"/>
                    </a:ext>
                  </a:extLst>
                </a:gridCol>
                <a:gridCol w="1599969">
                  <a:extLst>
                    <a:ext uri="{9D8B030D-6E8A-4147-A177-3AD203B41FA5}">
                      <a16:colId xmlns:a16="http://schemas.microsoft.com/office/drawing/2014/main" val="868436598"/>
                    </a:ext>
                  </a:extLst>
                </a:gridCol>
                <a:gridCol w="1395323">
                  <a:extLst>
                    <a:ext uri="{9D8B030D-6E8A-4147-A177-3AD203B41FA5}">
                      <a16:colId xmlns:a16="http://schemas.microsoft.com/office/drawing/2014/main" val="3821463357"/>
                    </a:ext>
                  </a:extLst>
                </a:gridCol>
                <a:gridCol w="1395323">
                  <a:extLst>
                    <a:ext uri="{9D8B030D-6E8A-4147-A177-3AD203B41FA5}">
                      <a16:colId xmlns:a16="http://schemas.microsoft.com/office/drawing/2014/main" val="4212709851"/>
                    </a:ext>
                  </a:extLst>
                </a:gridCol>
              </a:tblGrid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STEMMA Speaker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Mini Metal Speaker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Dynamic Speaker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3173285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Vendor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Adafruit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Adafruit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Digi-Key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4218231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Manufacturer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Diodes Inc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AricZhu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Soberton</a:t>
                      </a:r>
                      <a:r>
                        <a:rPr lang="en-US" sz="900" dirty="0">
                          <a:effectLst/>
                        </a:rPr>
                        <a:t> Inc.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1150841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Part Number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3885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1890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SP-1605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8405544"/>
                  </a:ext>
                </a:extLst>
              </a:tr>
              <a:tr h="25825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Dimensions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37 x 30.5 x 7.2 mm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1.46” x 1.2” x .28” 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Diameter: 28mm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1.1”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Diameter: 16mm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.63”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4746501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Weight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7.5g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8g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707628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Operating Voltage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2.0 - 5.5 V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.25 V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.89V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8765032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Watts/Amps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 Watt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0.5 Watts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0.8 Watts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4202753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Impedance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 Ohm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 Ohm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 Ohm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8791494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Frequency Range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not listed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600 Hz – 10 </a:t>
                      </a:r>
                      <a:r>
                        <a:rPr lang="en-US" sz="900" dirty="0" err="1">
                          <a:effectLst/>
                        </a:rPr>
                        <a:t>KHz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300 Hz – 8 KHz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0946626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Volume Control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Screwdriver adjustable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2326623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PCB Connection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Need additional wire purchase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attached wires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attached wires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0251557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Shape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Oval / Stadium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Circle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Circle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9622016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Accessories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Class D Amplifier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6046263"/>
                  </a:ext>
                </a:extLst>
              </a:tr>
              <a:tr h="2574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Datasheet with 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EagleCAD</a:t>
                      </a:r>
                      <a:r>
                        <a:rPr lang="en-US" sz="900" dirty="0">
                          <a:effectLst/>
                        </a:rPr>
                        <a:t> File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Yes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998478"/>
                  </a:ext>
                </a:extLst>
              </a:tr>
              <a:tr h="2321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Cost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$5.95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$1.95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$1.73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8451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4664904-53E6-49FB-9CE2-31E6D25E5F81}"/>
              </a:ext>
            </a:extLst>
          </p:cNvPr>
          <p:cNvSpPr/>
          <p:nvPr/>
        </p:nvSpPr>
        <p:spPr>
          <a:xfrm>
            <a:off x="3271659" y="960292"/>
            <a:ext cx="1585013" cy="376579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peaker selection">
            <a:hlinkClick r:id="" action="ppaction://media"/>
            <a:extLst>
              <a:ext uri="{FF2B5EF4-FFF2-40B4-BE49-F238E27FC236}">
                <a16:creationId xmlns:a16="http://schemas.microsoft.com/office/drawing/2014/main" id="{BD5977A2-A0EE-46B0-A4C1-E776757C5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263" y="41481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748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title"/>
          </p:nvPr>
        </p:nvSpPr>
        <p:spPr>
          <a:xfrm>
            <a:off x="1536232" y="253047"/>
            <a:ext cx="5369362" cy="4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Senior Design Group #25</a:t>
            </a:r>
            <a:endParaRPr sz="2800" b="1" dirty="0"/>
          </a:p>
        </p:txBody>
      </p:sp>
      <p:sp>
        <p:nvSpPr>
          <p:cNvPr id="71" name="Google Shape;71;p12"/>
          <p:cNvSpPr txBox="1"/>
          <p:nvPr/>
        </p:nvSpPr>
        <p:spPr>
          <a:xfrm>
            <a:off x="1898217" y="990900"/>
            <a:ext cx="2487516" cy="1611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Aliza Grabowski</a:t>
            </a:r>
            <a:endParaRPr lang="en-US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Computer Engineering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Cousine"/>
              </a:rPr>
              <a:t>Embedded Software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A</a:t>
            </a: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Cousine"/>
              </a:rPr>
              <a:t>pplication Software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400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Cousine"/>
              </a:rPr>
              <a:t>Structural Design </a:t>
            </a:r>
            <a:endParaRPr lang="en-US" sz="1400" dirty="0">
              <a:solidFill>
                <a:srgbClr val="FFFFFF"/>
              </a:solidFill>
              <a:latin typeface="+mn-lt"/>
              <a:ea typeface="Cousine"/>
              <a:cs typeface="Cousine"/>
              <a:sym typeface="Wingdings" panose="05000000000000000000" pitchFamily="2" charset="2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+mn-lt"/>
              <a:ea typeface="Cousine"/>
              <a:cs typeface="Cousine"/>
              <a:sym typeface="Cousine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  <a:latin typeface="+mn-lt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AB1B8B-C6A1-4214-88E0-1728D8219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2631" y="1225666"/>
            <a:ext cx="1167384" cy="155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41A06D-EA0D-4D4E-B01A-EED9AE2F8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894" y="1228937"/>
            <a:ext cx="1083652" cy="155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3827FFA-B325-447C-8F88-3FB8399ABF3E}"/>
              </a:ext>
            </a:extLst>
          </p:cNvPr>
          <p:cNvSpPr txBox="1"/>
          <p:nvPr/>
        </p:nvSpPr>
        <p:spPr>
          <a:xfrm>
            <a:off x="6037500" y="1124059"/>
            <a:ext cx="265233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Joseph Lopez</a:t>
            </a:r>
            <a:r>
              <a:rPr lang="en-US" sz="1400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Computer Engineering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A</a:t>
            </a: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Cousine"/>
              </a:rPr>
              <a:t>pplication Software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Cousine"/>
              </a:rPr>
              <a:t>Embedded Software </a:t>
            </a:r>
            <a:endParaRPr lang="en-US" sz="1400" dirty="0">
              <a:solidFill>
                <a:srgbClr val="FFFFFF"/>
              </a:solidFill>
              <a:latin typeface="+mn-lt"/>
              <a:ea typeface="Cousine"/>
              <a:cs typeface="Cousine"/>
              <a:sym typeface="Cousin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715E2C-963D-401E-AC10-9F2F24B445A5}"/>
              </a:ext>
            </a:extLst>
          </p:cNvPr>
          <p:cNvSpPr txBox="1"/>
          <p:nvPr/>
        </p:nvSpPr>
        <p:spPr>
          <a:xfrm>
            <a:off x="1948542" y="3053163"/>
            <a:ext cx="261654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Vu Nguyen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Electrical Engineering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400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PCB Design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400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Power Supply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Cousine"/>
              </a:rPr>
              <a:t>Embedded Software 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400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Structural Design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400" dirty="0">
              <a:solidFill>
                <a:srgbClr val="FFFFFF"/>
              </a:solidFill>
              <a:latin typeface="+mn-lt"/>
              <a:ea typeface="Cousine"/>
              <a:cs typeface="Cousine"/>
              <a:sym typeface="Cousin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D3564E-DDA6-4311-B9FC-62C81715507B}"/>
              </a:ext>
            </a:extLst>
          </p:cNvPr>
          <p:cNvSpPr txBox="1"/>
          <p:nvPr/>
        </p:nvSpPr>
        <p:spPr>
          <a:xfrm>
            <a:off x="6037500" y="3061630"/>
            <a:ext cx="265233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Elizabeth Vargas</a:t>
            </a:r>
            <a:endParaRPr lang="en-US" sz="14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Electrical Engineering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400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Power Supply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PCB Design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400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Structural Design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400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Embedded </a:t>
            </a:r>
            <a:r>
              <a:rPr lang="en-US" dirty="0">
                <a:solidFill>
                  <a:srgbClr val="FFFFFF"/>
                </a:solidFill>
                <a:latin typeface="+mn-lt"/>
                <a:ea typeface="Cousine"/>
                <a:cs typeface="Cousine"/>
                <a:sym typeface="Wingdings" panose="05000000000000000000" pitchFamily="2" charset="2"/>
              </a:rPr>
              <a:t>Software</a:t>
            </a:r>
            <a:endParaRPr lang="en-US" sz="1400" dirty="0">
              <a:solidFill>
                <a:srgbClr val="FFFFFF"/>
              </a:solidFill>
              <a:latin typeface="+mn-lt"/>
              <a:ea typeface="Cousine"/>
              <a:cs typeface="Cousine"/>
              <a:sym typeface="Wingdings" panose="05000000000000000000" pitchFamily="2" charset="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C36636-95B4-47A8-A7C5-74BCB43226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371" y="3163234"/>
            <a:ext cx="1057687" cy="155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oogle Shape;118;p17">
            <a:extLst>
              <a:ext uri="{FF2B5EF4-FFF2-40B4-BE49-F238E27FC236}">
                <a16:creationId xmlns:a16="http://schemas.microsoft.com/office/drawing/2014/main" id="{121AF611-835E-4A64-8006-ECD7B094596A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12" name="Google Shape;119;p17">
              <a:extLst>
                <a:ext uri="{FF2B5EF4-FFF2-40B4-BE49-F238E27FC236}">
                  <a16:creationId xmlns:a16="http://schemas.microsoft.com/office/drawing/2014/main" id="{44F14209-15FE-4032-ABA3-91668F3537E2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0;p17">
              <a:extLst>
                <a:ext uri="{FF2B5EF4-FFF2-40B4-BE49-F238E27FC236}">
                  <a16:creationId xmlns:a16="http://schemas.microsoft.com/office/drawing/2014/main" id="{258FFB97-C622-4FDE-B4F5-3FE1154A9E46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;p17">
              <a:extLst>
                <a:ext uri="{FF2B5EF4-FFF2-40B4-BE49-F238E27FC236}">
                  <a16:creationId xmlns:a16="http://schemas.microsoft.com/office/drawing/2014/main" id="{22FD242C-2D61-4D26-9AB3-0D71D08A12FA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7" name="Google Shape;122;p17">
              <a:extLst>
                <a:ext uri="{FF2B5EF4-FFF2-40B4-BE49-F238E27FC236}">
                  <a16:creationId xmlns:a16="http://schemas.microsoft.com/office/drawing/2014/main" id="{6ABE528C-72E7-4E1B-BBE4-B0E9FBDC8A96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8" name="Google Shape;123;p17">
              <a:extLst>
                <a:ext uri="{FF2B5EF4-FFF2-40B4-BE49-F238E27FC236}">
                  <a16:creationId xmlns:a16="http://schemas.microsoft.com/office/drawing/2014/main" id="{638A0011-C7C5-4922-AEDC-5119C334CED7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" name="Google Shape;124;p17">
              <a:extLst>
                <a:ext uri="{FF2B5EF4-FFF2-40B4-BE49-F238E27FC236}">
                  <a16:creationId xmlns:a16="http://schemas.microsoft.com/office/drawing/2014/main" id="{2FC0C5D6-612A-4FAB-AEB1-728248DDDCD6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125;p17">
              <a:extLst>
                <a:ext uri="{FF2B5EF4-FFF2-40B4-BE49-F238E27FC236}">
                  <a16:creationId xmlns:a16="http://schemas.microsoft.com/office/drawing/2014/main" id="{05D1A881-B66E-4BF1-9058-2211490950DA}"/>
                </a:ext>
              </a:extLst>
            </p:cNvPr>
            <p:cNvCxnSpPr>
              <a:endCxn id="12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126;p17">
              <a:extLst>
                <a:ext uri="{FF2B5EF4-FFF2-40B4-BE49-F238E27FC236}">
                  <a16:creationId xmlns:a16="http://schemas.microsoft.com/office/drawing/2014/main" id="{B9797C99-4FAF-4C9A-BAB4-3DB49465D111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22" name="Google Shape;127;p17">
              <a:extLst>
                <a:ext uri="{FF2B5EF4-FFF2-40B4-BE49-F238E27FC236}">
                  <a16:creationId xmlns:a16="http://schemas.microsoft.com/office/drawing/2014/main" id="{84BF991D-EDC6-497D-91BA-0A2A4D2B2B53}"/>
                </a:ext>
              </a:extLst>
            </p:cNvPr>
            <p:cNvCxnSpPr>
              <a:stCxn id="12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3" name="Google Shape;589;p46">
            <a:extLst>
              <a:ext uri="{FF2B5EF4-FFF2-40B4-BE49-F238E27FC236}">
                <a16:creationId xmlns:a16="http://schemas.microsoft.com/office/drawing/2014/main" id="{5971CEAC-51A2-44C0-A5E1-689896F5B258}"/>
              </a:ext>
            </a:extLst>
          </p:cNvPr>
          <p:cNvSpPr/>
          <p:nvPr/>
        </p:nvSpPr>
        <p:spPr>
          <a:xfrm>
            <a:off x="682430" y="468582"/>
            <a:ext cx="343014" cy="363230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0A9D91-D7F1-43B1-BD2B-8F0BBDF99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3163234"/>
            <a:ext cx="1167384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Google Shape;70;p12">
            <a:extLst>
              <a:ext uri="{FF2B5EF4-FFF2-40B4-BE49-F238E27FC236}">
                <a16:creationId xmlns:a16="http://schemas.microsoft.com/office/drawing/2014/main" id="{AB7D7938-993C-41AF-9801-21B8034C3ECC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VN</a:t>
            </a:r>
          </a:p>
        </p:txBody>
      </p:sp>
      <p:pic>
        <p:nvPicPr>
          <p:cNvPr id="7" name="Member intro">
            <a:hlinkClick r:id="" action="ppaction://media"/>
            <a:extLst>
              <a:ext uri="{FF2B5EF4-FFF2-40B4-BE49-F238E27FC236}">
                <a16:creationId xmlns:a16="http://schemas.microsoft.com/office/drawing/2014/main" id="{58036FAB-7089-4B2E-9976-943650B66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75973" y="203214"/>
            <a:ext cx="487362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8;p17">
            <a:extLst>
              <a:ext uri="{FF2B5EF4-FFF2-40B4-BE49-F238E27FC236}">
                <a16:creationId xmlns:a16="http://schemas.microsoft.com/office/drawing/2014/main" id="{4D22DC17-20D0-43E7-8234-71105A6CD6D3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6" name="Google Shape;119;p17">
              <a:extLst>
                <a:ext uri="{FF2B5EF4-FFF2-40B4-BE49-F238E27FC236}">
                  <a16:creationId xmlns:a16="http://schemas.microsoft.com/office/drawing/2014/main" id="{9F113A44-FB09-42E9-BD47-B53136B54B7C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;p17">
              <a:extLst>
                <a:ext uri="{FF2B5EF4-FFF2-40B4-BE49-F238E27FC236}">
                  <a16:creationId xmlns:a16="http://schemas.microsoft.com/office/drawing/2014/main" id="{7BB5DF88-2A05-4E2D-842F-4DB79FBD2A99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;p17">
              <a:extLst>
                <a:ext uri="{FF2B5EF4-FFF2-40B4-BE49-F238E27FC236}">
                  <a16:creationId xmlns:a16="http://schemas.microsoft.com/office/drawing/2014/main" id="{403DCFC3-449D-4822-9832-8E91F57B8989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9" name="Google Shape;122;p17">
              <a:extLst>
                <a:ext uri="{FF2B5EF4-FFF2-40B4-BE49-F238E27FC236}">
                  <a16:creationId xmlns:a16="http://schemas.microsoft.com/office/drawing/2014/main" id="{1FC61134-E847-45EC-AE3E-3244205332B2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3;p17">
              <a:extLst>
                <a:ext uri="{FF2B5EF4-FFF2-40B4-BE49-F238E27FC236}">
                  <a16:creationId xmlns:a16="http://schemas.microsoft.com/office/drawing/2014/main" id="{F4CF49FE-6A6A-4224-BF87-28152CCB4A25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24;p17">
              <a:extLst>
                <a:ext uri="{FF2B5EF4-FFF2-40B4-BE49-F238E27FC236}">
                  <a16:creationId xmlns:a16="http://schemas.microsoft.com/office/drawing/2014/main" id="{178169C6-6A6E-4686-B486-B6DB7B1078DE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5;p17">
              <a:extLst>
                <a:ext uri="{FF2B5EF4-FFF2-40B4-BE49-F238E27FC236}">
                  <a16:creationId xmlns:a16="http://schemas.microsoft.com/office/drawing/2014/main" id="{72809078-A554-4AF4-BF91-7FC2965D6D82}"/>
                </a:ext>
              </a:extLst>
            </p:cNvPr>
            <p:cNvCxnSpPr>
              <a:endCxn id="6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6;p17">
              <a:extLst>
                <a:ext uri="{FF2B5EF4-FFF2-40B4-BE49-F238E27FC236}">
                  <a16:creationId xmlns:a16="http://schemas.microsoft.com/office/drawing/2014/main" id="{91130507-387D-4C3D-89A5-9AB2FEA31CD8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4" name="Google Shape;127;p17">
              <a:extLst>
                <a:ext uri="{FF2B5EF4-FFF2-40B4-BE49-F238E27FC236}">
                  <a16:creationId xmlns:a16="http://schemas.microsoft.com/office/drawing/2014/main" id="{5E0245C9-B5D2-4691-8117-25D0B476B5A6}"/>
                </a:ext>
              </a:extLst>
            </p:cNvPr>
            <p:cNvCxnSpPr>
              <a:stCxn id="6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87;p13">
            <a:extLst>
              <a:ext uri="{FF2B5EF4-FFF2-40B4-BE49-F238E27FC236}">
                <a16:creationId xmlns:a16="http://schemas.microsoft.com/office/drawing/2014/main" id="{8C517E4F-A86F-422B-A5D2-6E7D047864EF}"/>
              </a:ext>
            </a:extLst>
          </p:cNvPr>
          <p:cNvSpPr txBox="1">
            <a:spLocks/>
          </p:cNvSpPr>
          <p:nvPr/>
        </p:nvSpPr>
        <p:spPr>
          <a:xfrm>
            <a:off x="1377552" y="21628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Motor Selection:</a:t>
            </a:r>
            <a:endParaRPr lang="en-US" sz="36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5F90995-9B51-4516-BE6E-91DF60F78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685A65-D69F-408A-A5C8-4AE0287DF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963931"/>
              </p:ext>
            </p:extLst>
          </p:nvPr>
        </p:nvGraphicFramePr>
        <p:xfrm>
          <a:off x="2303246" y="1015812"/>
          <a:ext cx="5633049" cy="3638551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408099">
                  <a:extLst>
                    <a:ext uri="{9D8B030D-6E8A-4147-A177-3AD203B41FA5}">
                      <a16:colId xmlns:a16="http://schemas.microsoft.com/office/drawing/2014/main" val="731612805"/>
                    </a:ext>
                  </a:extLst>
                </a:gridCol>
                <a:gridCol w="1356407">
                  <a:extLst>
                    <a:ext uri="{9D8B030D-6E8A-4147-A177-3AD203B41FA5}">
                      <a16:colId xmlns:a16="http://schemas.microsoft.com/office/drawing/2014/main" val="3907880989"/>
                    </a:ext>
                  </a:extLst>
                </a:gridCol>
                <a:gridCol w="1531112">
                  <a:extLst>
                    <a:ext uri="{9D8B030D-6E8A-4147-A177-3AD203B41FA5}">
                      <a16:colId xmlns:a16="http://schemas.microsoft.com/office/drawing/2014/main" val="4278780733"/>
                    </a:ext>
                  </a:extLst>
                </a:gridCol>
                <a:gridCol w="1337431">
                  <a:extLst>
                    <a:ext uri="{9D8B030D-6E8A-4147-A177-3AD203B41FA5}">
                      <a16:colId xmlns:a16="http://schemas.microsoft.com/office/drawing/2014/main" val="440814811"/>
                    </a:ext>
                  </a:extLst>
                </a:gridCol>
              </a:tblGrid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Product Description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Brushless DC Motor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Micro Servo Motor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Stepper Motor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1277209879"/>
                  </a:ext>
                </a:extLst>
              </a:tr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Vendor/ Manufacturer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BC Robotics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Adafruit/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Tower Pro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Digi-Key / Adafruit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265293754"/>
                  </a:ext>
                </a:extLst>
              </a:tr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Vendor ID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ROB-211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#2307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1528-1366-ND 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2801481796"/>
                  </a:ext>
                </a:extLst>
              </a:tr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Manufacturer ID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A2212/15T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#858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3260620503"/>
                  </a:ext>
                </a:extLst>
              </a:tr>
              <a:tr h="408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Dimensions 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40 x 27.5 mm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1.73” x 1.1” 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length x Diameter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1.4” x 0.5” x 1.2”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29 x 28 mm 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1.14” x 1.1”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length x Diameter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220616929"/>
                  </a:ext>
                </a:extLst>
              </a:tr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Range of Motion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360°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930 RPM/Volt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≈ 180°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360°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2440404821"/>
                  </a:ext>
                </a:extLst>
              </a:tr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Operating Voltage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2 - 12 V DC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5.0 ≈ 6.6 V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 V DC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4247471488"/>
                  </a:ext>
                </a:extLst>
              </a:tr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Watts/Amps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109 W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not given*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not given*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799014097"/>
                  </a:ext>
                </a:extLst>
              </a:tr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Accessories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motor mount +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 Horns included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mounting plate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5211010"/>
                  </a:ext>
                </a:extLst>
              </a:tr>
              <a:tr h="3588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Cost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$12.95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$11.95</a:t>
                      </a:r>
                      <a:endParaRPr lang="en-US" sz="10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$4.95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86" marR="58286" marT="0" marB="0" anchor="ctr"/>
                </a:tc>
                <a:extLst>
                  <a:ext uri="{0D108BD9-81ED-4DB2-BD59-A6C34878D82A}">
                    <a16:rowId xmlns:a16="http://schemas.microsoft.com/office/drawing/2014/main" val="1503734107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9305061F-281A-44B7-A247-FC4ADC91C154}"/>
              </a:ext>
            </a:extLst>
          </p:cNvPr>
          <p:cNvSpPr/>
          <p:nvPr/>
        </p:nvSpPr>
        <p:spPr>
          <a:xfrm>
            <a:off x="5029194" y="1015812"/>
            <a:ext cx="1585013" cy="363855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5F779-7D5B-408E-8757-3FBBE9436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4" b="90954" l="381" r="96000">
                        <a14:foregroundMark x1="19619" y1="36513" x2="19619" y2="36513"/>
                        <a14:foregroundMark x1="18952" y1="20066" x2="18952" y2="20066"/>
                        <a14:foregroundMark x1="18476" y1="34046" x2="18476" y2="34046"/>
                        <a14:foregroundMark x1="19714" y1="30592" x2="19714" y2="30592"/>
                        <a14:foregroundMark x1="23810" y1="25493" x2="23810" y2="25493"/>
                        <a14:foregroundMark x1="26381" y1="28289" x2="26381" y2="28289"/>
                        <a14:foregroundMark x1="28476" y1="38651" x2="28476" y2="38651"/>
                        <a14:foregroundMark x1="30571" y1="44408" x2="30571" y2="44408"/>
                        <a14:foregroundMark x1="35524" y1="48191" x2="35714" y2="47533"/>
                        <a14:foregroundMark x1="36857" y1="40954" x2="36857" y2="40954"/>
                        <a14:foregroundMark x1="20190" y1="43914" x2="19810" y2="42928"/>
                        <a14:foregroundMark x1="14667" y1="27303" x2="18476" y2="69079"/>
                        <a14:foregroundMark x1="13905" y1="47533" x2="14857" y2="55099"/>
                        <a14:foregroundMark x1="10571" y1="46382" x2="7048" y2="45888"/>
                        <a14:foregroundMark x1="6190" y1="43421" x2="6381" y2="42105"/>
                        <a14:foregroundMark x1="6381" y1="40789" x2="7810" y2="40132"/>
                        <a14:foregroundMark x1="5619" y1="41118" x2="5619" y2="41118"/>
                        <a14:foregroundMark x1="45524" y1="42270" x2="46571" y2="42270"/>
                        <a14:foregroundMark x1="45810" y1="40296" x2="46286" y2="40296"/>
                        <a14:foregroundMark x1="44286" y1="40296" x2="43048" y2="40296"/>
                        <a14:foregroundMark x1="17429" y1="19079" x2="19238" y2="19737"/>
                        <a14:foregroundMark x1="20857" y1="24342" x2="21524" y2="24507"/>
                        <a14:foregroundMark x1="17238" y1="25000" x2="17619" y2="22862"/>
                        <a14:foregroundMark x1="69143" y1="50329" x2="83429" y2="72533"/>
                        <a14:foregroundMark x1="83429" y1="72533" x2="86381" y2="83224"/>
                        <a14:foregroundMark x1="73238" y1="83717" x2="78952" y2="81579"/>
                        <a14:foregroundMark x1="78952" y1="81579" x2="76286" y2="37829"/>
                        <a14:foregroundMark x1="70762" y1="37171" x2="76190" y2="37500"/>
                        <a14:foregroundMark x1="76190" y1="37500" x2="81619" y2="36349"/>
                        <a14:foregroundMark x1="81619" y1="36349" x2="81619" y2="36349"/>
                        <a14:foregroundMark x1="67905" y1="37664" x2="61714" y2="34211"/>
                        <a14:foregroundMark x1="61714" y1="34211" x2="60667" y2="34539"/>
                        <a14:foregroundMark x1="60000" y1="34539" x2="58667" y2="34868"/>
                        <a14:foregroundMark x1="58095" y1="35197" x2="57714" y2="35362"/>
                        <a14:foregroundMark x1="61333" y1="30428" x2="59238" y2="29112"/>
                        <a14:foregroundMark x1="70952" y1="24342" x2="68667" y2="10691"/>
                        <a14:foregroundMark x1="68667" y1="10691" x2="68667" y2="9704"/>
                        <a14:foregroundMark x1="70476" y1="9704" x2="71524" y2="9868"/>
                        <a14:foregroundMark x1="65238" y1="16283" x2="65810" y2="15296"/>
                        <a14:foregroundMark x1="78190" y1="15625" x2="79143" y2="15789"/>
                        <a14:foregroundMark x1="86857" y1="27961" x2="94286" y2="30263"/>
                        <a14:foregroundMark x1="94286" y1="30263" x2="93810" y2="33882"/>
                        <a14:foregroundMark x1="95524" y1="28618" x2="95524" y2="28618"/>
                        <a14:foregroundMark x1="96000" y1="35691" x2="96000" y2="35691"/>
                        <a14:foregroundMark x1="64286" y1="16118" x2="64286" y2="16118"/>
                        <a14:foregroundMark x1="74857" y1="17105" x2="74857" y2="17105"/>
                        <a14:foregroundMark x1="74286" y1="14474" x2="74286" y2="14474"/>
                        <a14:foregroundMark x1="80190" y1="15132" x2="80190" y2="15132"/>
                        <a14:foregroundMark x1="77810" y1="14803" x2="77810" y2="14803"/>
                        <a14:foregroundMark x1="80571" y1="15954" x2="80571" y2="15954"/>
                        <a14:foregroundMark x1="81333" y1="15954" x2="81333" y2="15954"/>
                        <a14:foregroundMark x1="80762" y1="14967" x2="80762" y2="14967"/>
                        <a14:foregroundMark x1="77048" y1="14967" x2="77048" y2="14967"/>
                        <a14:foregroundMark x1="76000" y1="14638" x2="76000" y2="14638"/>
                        <a14:foregroundMark x1="64571" y1="14474" x2="64571" y2="14474"/>
                        <a14:foregroundMark x1="62952" y1="80592" x2="62952" y2="80592"/>
                        <a14:foregroundMark x1="59810" y1="79934" x2="46571" y2="81579"/>
                        <a14:foregroundMark x1="59810" y1="78618" x2="47810" y2="78783"/>
                        <a14:foregroundMark x1="54190" y1="76974" x2="54190" y2="76974"/>
                        <a14:foregroundMark x1="51524" y1="77632" x2="51524" y2="77632"/>
                        <a14:foregroundMark x1="49048" y1="77467" x2="49048" y2="77467"/>
                        <a14:foregroundMark x1="50476" y1="77303" x2="46286" y2="78125"/>
                        <a14:foregroundMark x1="45810" y1="77796" x2="42190" y2="78783"/>
                        <a14:foregroundMark x1="10095" y1="79112" x2="476" y2="82237"/>
                        <a14:foregroundMark x1="74762" y1="52138" x2="77714" y2="65461"/>
                        <a14:foregroundMark x1="77714" y1="65461" x2="77905" y2="65789"/>
                        <a14:foregroundMark x1="73333" y1="63487" x2="73333" y2="63487"/>
                        <a14:foregroundMark x1="71333" y1="63322" x2="69524" y2="58388"/>
                        <a14:foregroundMark x1="88190" y1="73849" x2="85333" y2="53618"/>
                        <a14:foregroundMark x1="66095" y1="73849" x2="66381" y2="57730"/>
                        <a14:foregroundMark x1="20000" y1="21382" x2="20952" y2="18750"/>
                        <a14:foregroundMark x1="19524" y1="15296" x2="19524" y2="15296"/>
                        <a14:foregroundMark x1="17714" y1="15296" x2="17714" y2="15296"/>
                        <a14:foregroundMark x1="63429" y1="85033" x2="63429" y2="85033"/>
                        <a14:foregroundMark x1="90286" y1="85691" x2="90286" y2="85691"/>
                        <a14:foregroundMark x1="89524" y1="85526" x2="89524" y2="85526"/>
                        <a14:foregroundMark x1="90381" y1="84539" x2="90286" y2="78947"/>
                        <a14:foregroundMark x1="38000" y1="89638" x2="12571" y2="90954"/>
                        <a14:foregroundMark x1="83333" y1="79770" x2="83333" y2="79770"/>
                        <a14:foregroundMark x1="35143" y1="37171" x2="35143" y2="37171"/>
                        <a14:foregroundMark x1="33905" y1="37500" x2="37524" y2="38980"/>
                        <a14:foregroundMark x1="18762" y1="25658" x2="19333" y2="251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88118">
            <a:off x="143461" y="2326394"/>
            <a:ext cx="1965564" cy="1138155"/>
          </a:xfrm>
          <a:prstGeom prst="rect">
            <a:avLst/>
          </a:prstGeom>
        </p:spPr>
      </p:pic>
      <p:sp>
        <p:nvSpPr>
          <p:cNvPr id="24" name="Google Shape;599;p46">
            <a:extLst>
              <a:ext uri="{FF2B5EF4-FFF2-40B4-BE49-F238E27FC236}">
                <a16:creationId xmlns:a16="http://schemas.microsoft.com/office/drawing/2014/main" id="{F35351D0-B9A1-4FF2-84A4-E49EFA552D24}"/>
              </a:ext>
            </a:extLst>
          </p:cNvPr>
          <p:cNvSpPr/>
          <p:nvPr/>
        </p:nvSpPr>
        <p:spPr>
          <a:xfrm>
            <a:off x="611207" y="438293"/>
            <a:ext cx="492437" cy="39832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" name="S24 Motor">
            <a:hlinkClick r:id="" action="ppaction://media"/>
            <a:extLst>
              <a:ext uri="{FF2B5EF4-FFF2-40B4-BE49-F238E27FC236}">
                <a16:creationId xmlns:a16="http://schemas.microsoft.com/office/drawing/2014/main" id="{C4974FD8-092F-45C7-A1B7-D49B42815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572" y="4217844"/>
            <a:ext cx="487362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223629-AA57-4581-BE80-5653309D2965}"/>
              </a:ext>
            </a:extLst>
          </p:cNvPr>
          <p:cNvSpPr txBox="1"/>
          <p:nvPr/>
        </p:nvSpPr>
        <p:spPr>
          <a:xfrm rot="1050386">
            <a:off x="7502094" y="589764"/>
            <a:ext cx="1439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PURR-FECT!!!</a:t>
            </a:r>
          </a:p>
        </p:txBody>
      </p:sp>
    </p:spTree>
    <p:extLst>
      <p:ext uri="{BB962C8B-B14F-4D97-AF65-F5344CB8AC3E}">
        <p14:creationId xmlns:p14="http://schemas.microsoft.com/office/powerpoint/2010/main" val="250815954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8;p17">
            <a:extLst>
              <a:ext uri="{FF2B5EF4-FFF2-40B4-BE49-F238E27FC236}">
                <a16:creationId xmlns:a16="http://schemas.microsoft.com/office/drawing/2014/main" id="{4D22DC17-20D0-43E7-8234-71105A6CD6D3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6" name="Google Shape;119;p17">
              <a:extLst>
                <a:ext uri="{FF2B5EF4-FFF2-40B4-BE49-F238E27FC236}">
                  <a16:creationId xmlns:a16="http://schemas.microsoft.com/office/drawing/2014/main" id="{9F113A44-FB09-42E9-BD47-B53136B54B7C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;p17">
              <a:extLst>
                <a:ext uri="{FF2B5EF4-FFF2-40B4-BE49-F238E27FC236}">
                  <a16:creationId xmlns:a16="http://schemas.microsoft.com/office/drawing/2014/main" id="{7BB5DF88-2A05-4E2D-842F-4DB79FBD2A99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;p17">
              <a:extLst>
                <a:ext uri="{FF2B5EF4-FFF2-40B4-BE49-F238E27FC236}">
                  <a16:creationId xmlns:a16="http://schemas.microsoft.com/office/drawing/2014/main" id="{403DCFC3-449D-4822-9832-8E91F57B8989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9" name="Google Shape;122;p17">
              <a:extLst>
                <a:ext uri="{FF2B5EF4-FFF2-40B4-BE49-F238E27FC236}">
                  <a16:creationId xmlns:a16="http://schemas.microsoft.com/office/drawing/2014/main" id="{1FC61134-E847-45EC-AE3E-3244205332B2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3;p17">
              <a:extLst>
                <a:ext uri="{FF2B5EF4-FFF2-40B4-BE49-F238E27FC236}">
                  <a16:creationId xmlns:a16="http://schemas.microsoft.com/office/drawing/2014/main" id="{F4CF49FE-6A6A-4224-BF87-28152CCB4A25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24;p17">
              <a:extLst>
                <a:ext uri="{FF2B5EF4-FFF2-40B4-BE49-F238E27FC236}">
                  <a16:creationId xmlns:a16="http://schemas.microsoft.com/office/drawing/2014/main" id="{178169C6-6A6E-4686-B486-B6DB7B1078DE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5;p17">
              <a:extLst>
                <a:ext uri="{FF2B5EF4-FFF2-40B4-BE49-F238E27FC236}">
                  <a16:creationId xmlns:a16="http://schemas.microsoft.com/office/drawing/2014/main" id="{72809078-A554-4AF4-BF91-7FC2965D6D82}"/>
                </a:ext>
              </a:extLst>
            </p:cNvPr>
            <p:cNvCxnSpPr>
              <a:endCxn id="6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6;p17">
              <a:extLst>
                <a:ext uri="{FF2B5EF4-FFF2-40B4-BE49-F238E27FC236}">
                  <a16:creationId xmlns:a16="http://schemas.microsoft.com/office/drawing/2014/main" id="{91130507-387D-4C3D-89A5-9AB2FEA31CD8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4" name="Google Shape;127;p17">
              <a:extLst>
                <a:ext uri="{FF2B5EF4-FFF2-40B4-BE49-F238E27FC236}">
                  <a16:creationId xmlns:a16="http://schemas.microsoft.com/office/drawing/2014/main" id="{5E0245C9-B5D2-4691-8117-25D0B476B5A6}"/>
                </a:ext>
              </a:extLst>
            </p:cNvPr>
            <p:cNvCxnSpPr>
              <a:stCxn id="6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87;p13">
            <a:extLst>
              <a:ext uri="{FF2B5EF4-FFF2-40B4-BE49-F238E27FC236}">
                <a16:creationId xmlns:a16="http://schemas.microsoft.com/office/drawing/2014/main" id="{8C517E4F-A86F-422B-A5D2-6E7D047864EF}"/>
              </a:ext>
            </a:extLst>
          </p:cNvPr>
          <p:cNvSpPr txBox="1">
            <a:spLocks/>
          </p:cNvSpPr>
          <p:nvPr/>
        </p:nvSpPr>
        <p:spPr>
          <a:xfrm>
            <a:off x="1377552" y="21628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Lighting Selection:</a:t>
            </a:r>
            <a:endParaRPr lang="en-US" sz="3600" dirty="0"/>
          </a:p>
        </p:txBody>
      </p:sp>
      <p:sp>
        <p:nvSpPr>
          <p:cNvPr id="16" name="Google Shape;591;p46">
            <a:extLst>
              <a:ext uri="{FF2B5EF4-FFF2-40B4-BE49-F238E27FC236}">
                <a16:creationId xmlns:a16="http://schemas.microsoft.com/office/drawing/2014/main" id="{0B8F7FD3-A050-4490-95B3-B8ECF8D2EA3B}"/>
              </a:ext>
            </a:extLst>
          </p:cNvPr>
          <p:cNvSpPr/>
          <p:nvPr/>
        </p:nvSpPr>
        <p:spPr>
          <a:xfrm>
            <a:off x="681096" y="432485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85C536-DA5B-41F5-8C01-43EB1B8BA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32CD72-9279-4760-B1C0-104AA4D05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44202"/>
              </p:ext>
            </p:extLst>
          </p:nvPr>
        </p:nvGraphicFramePr>
        <p:xfrm>
          <a:off x="1644969" y="1125538"/>
          <a:ext cx="5713360" cy="3638551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428340">
                  <a:extLst>
                    <a:ext uri="{9D8B030D-6E8A-4147-A177-3AD203B41FA5}">
                      <a16:colId xmlns:a16="http://schemas.microsoft.com/office/drawing/2014/main" val="2279893865"/>
                    </a:ext>
                  </a:extLst>
                </a:gridCol>
                <a:gridCol w="1428340">
                  <a:extLst>
                    <a:ext uri="{9D8B030D-6E8A-4147-A177-3AD203B41FA5}">
                      <a16:colId xmlns:a16="http://schemas.microsoft.com/office/drawing/2014/main" val="1872711288"/>
                    </a:ext>
                  </a:extLst>
                </a:gridCol>
                <a:gridCol w="1428340">
                  <a:extLst>
                    <a:ext uri="{9D8B030D-6E8A-4147-A177-3AD203B41FA5}">
                      <a16:colId xmlns:a16="http://schemas.microsoft.com/office/drawing/2014/main" val="2678179701"/>
                    </a:ext>
                  </a:extLst>
                </a:gridCol>
                <a:gridCol w="1428340">
                  <a:extLst>
                    <a:ext uri="{9D8B030D-6E8A-4147-A177-3AD203B41FA5}">
                      <a16:colId xmlns:a16="http://schemas.microsoft.com/office/drawing/2014/main" val="211348132"/>
                    </a:ext>
                  </a:extLst>
                </a:gridCol>
              </a:tblGrid>
              <a:tr h="4002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Product Description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NeoPixel RGBW Mini Button LEDs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5M WS2811 RGB IP68 LEDs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NeoPixel</a:t>
                      </a:r>
                      <a:r>
                        <a:rPr lang="en-US" sz="900" dirty="0">
                          <a:effectLst/>
                        </a:rPr>
                        <a:t> Digital RGB LED Strip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1883864"/>
                  </a:ext>
                </a:extLst>
              </a:tr>
              <a:tr h="304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Vendor/ Manufacturer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Adafruit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Banggood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Adafruit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6754378"/>
                  </a:ext>
                </a:extLst>
              </a:tr>
              <a:tr h="304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Product ID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4776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1346213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1461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1450047"/>
                  </a:ext>
                </a:extLst>
              </a:tr>
              <a:tr h="4001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Dimensions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9.1 mm x 9.1 mm x 3.1 mm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5.0 m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12.5 mm x  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4.0 mm x 16.7 mm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6796687"/>
                  </a:ext>
                </a:extLst>
              </a:tr>
              <a:tr h="304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Operating Voltage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5.0 V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6.5 V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5.3 V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1729180"/>
                  </a:ext>
                </a:extLst>
              </a:tr>
              <a:tr h="304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Watts/Amps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70 mA  each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1.0 µA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 W  /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60 mA each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3773539"/>
                  </a:ext>
                </a:extLst>
              </a:tr>
              <a:tr h="304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LED Used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SK6812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WS2811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WS2812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0308516"/>
                  </a:ext>
                </a:extLst>
              </a:tr>
              <a:tr h="304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LED Count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 pack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 LEDs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60 LED/meter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5753420"/>
                  </a:ext>
                </a:extLst>
              </a:tr>
              <a:tr h="4002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Individual Control  /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Addressable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yes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yes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94379366"/>
                  </a:ext>
                </a:extLst>
              </a:tr>
              <a:tr h="304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Weight 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0.3 g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39 g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n/a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6844628"/>
                  </a:ext>
                </a:extLst>
              </a:tr>
              <a:tr h="3047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 Cost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$4.95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$22.99 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$24.95 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843249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ECC15064-799F-4AA1-9F83-645302DBFE16}"/>
              </a:ext>
            </a:extLst>
          </p:cNvPr>
          <p:cNvSpPr/>
          <p:nvPr/>
        </p:nvSpPr>
        <p:spPr>
          <a:xfrm>
            <a:off x="5891840" y="1125538"/>
            <a:ext cx="1466489" cy="363855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ighting selection">
            <a:hlinkClick r:id="" action="ppaction://media"/>
            <a:extLst>
              <a:ext uri="{FF2B5EF4-FFF2-40B4-BE49-F238E27FC236}">
                <a16:creationId xmlns:a16="http://schemas.microsoft.com/office/drawing/2014/main" id="{0A07D848-6C40-4162-B12E-0717EC3E4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313" y="43703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7074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8;p17">
            <a:extLst>
              <a:ext uri="{FF2B5EF4-FFF2-40B4-BE49-F238E27FC236}">
                <a16:creationId xmlns:a16="http://schemas.microsoft.com/office/drawing/2014/main" id="{4D22DC17-20D0-43E7-8234-71105A6CD6D3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6" name="Google Shape;119;p17">
              <a:extLst>
                <a:ext uri="{FF2B5EF4-FFF2-40B4-BE49-F238E27FC236}">
                  <a16:creationId xmlns:a16="http://schemas.microsoft.com/office/drawing/2014/main" id="{9F113A44-FB09-42E9-BD47-B53136B54B7C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;p17">
              <a:extLst>
                <a:ext uri="{FF2B5EF4-FFF2-40B4-BE49-F238E27FC236}">
                  <a16:creationId xmlns:a16="http://schemas.microsoft.com/office/drawing/2014/main" id="{7BB5DF88-2A05-4E2D-842F-4DB79FBD2A99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;p17">
              <a:extLst>
                <a:ext uri="{FF2B5EF4-FFF2-40B4-BE49-F238E27FC236}">
                  <a16:creationId xmlns:a16="http://schemas.microsoft.com/office/drawing/2014/main" id="{403DCFC3-449D-4822-9832-8E91F57B8989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9" name="Google Shape;122;p17">
              <a:extLst>
                <a:ext uri="{FF2B5EF4-FFF2-40B4-BE49-F238E27FC236}">
                  <a16:creationId xmlns:a16="http://schemas.microsoft.com/office/drawing/2014/main" id="{1FC61134-E847-45EC-AE3E-3244205332B2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3;p17">
              <a:extLst>
                <a:ext uri="{FF2B5EF4-FFF2-40B4-BE49-F238E27FC236}">
                  <a16:creationId xmlns:a16="http://schemas.microsoft.com/office/drawing/2014/main" id="{F4CF49FE-6A6A-4224-BF87-28152CCB4A25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24;p17">
              <a:extLst>
                <a:ext uri="{FF2B5EF4-FFF2-40B4-BE49-F238E27FC236}">
                  <a16:creationId xmlns:a16="http://schemas.microsoft.com/office/drawing/2014/main" id="{178169C6-6A6E-4686-B486-B6DB7B1078DE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5;p17">
              <a:extLst>
                <a:ext uri="{FF2B5EF4-FFF2-40B4-BE49-F238E27FC236}">
                  <a16:creationId xmlns:a16="http://schemas.microsoft.com/office/drawing/2014/main" id="{72809078-A554-4AF4-BF91-7FC2965D6D82}"/>
                </a:ext>
              </a:extLst>
            </p:cNvPr>
            <p:cNvCxnSpPr>
              <a:endCxn id="6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6;p17">
              <a:extLst>
                <a:ext uri="{FF2B5EF4-FFF2-40B4-BE49-F238E27FC236}">
                  <a16:creationId xmlns:a16="http://schemas.microsoft.com/office/drawing/2014/main" id="{91130507-387D-4C3D-89A5-9AB2FEA31CD8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4" name="Google Shape;127;p17">
              <a:extLst>
                <a:ext uri="{FF2B5EF4-FFF2-40B4-BE49-F238E27FC236}">
                  <a16:creationId xmlns:a16="http://schemas.microsoft.com/office/drawing/2014/main" id="{5E0245C9-B5D2-4691-8117-25D0B476B5A6}"/>
                </a:ext>
              </a:extLst>
            </p:cNvPr>
            <p:cNvCxnSpPr>
              <a:stCxn id="6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87;p13">
            <a:extLst>
              <a:ext uri="{FF2B5EF4-FFF2-40B4-BE49-F238E27FC236}">
                <a16:creationId xmlns:a16="http://schemas.microsoft.com/office/drawing/2014/main" id="{8C517E4F-A86F-422B-A5D2-6E7D047864EF}"/>
              </a:ext>
            </a:extLst>
          </p:cNvPr>
          <p:cNvSpPr txBox="1">
            <a:spLocks/>
          </p:cNvSpPr>
          <p:nvPr/>
        </p:nvSpPr>
        <p:spPr>
          <a:xfrm>
            <a:off x="1377552" y="21628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Motion Sensor Selection:</a:t>
            </a:r>
            <a:endParaRPr lang="en-US" sz="3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BC1A78-0160-440C-8A68-CAD01A6D2D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C6ADDD-A405-48B0-A1CD-4E7C891E1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751358"/>
              </p:ext>
            </p:extLst>
          </p:nvPr>
        </p:nvGraphicFramePr>
        <p:xfrm>
          <a:off x="1460203" y="916537"/>
          <a:ext cx="6538823" cy="3955326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634525">
                  <a:extLst>
                    <a:ext uri="{9D8B030D-6E8A-4147-A177-3AD203B41FA5}">
                      <a16:colId xmlns:a16="http://schemas.microsoft.com/office/drawing/2014/main" val="145189780"/>
                    </a:ext>
                  </a:extLst>
                </a:gridCol>
                <a:gridCol w="1634525">
                  <a:extLst>
                    <a:ext uri="{9D8B030D-6E8A-4147-A177-3AD203B41FA5}">
                      <a16:colId xmlns:a16="http://schemas.microsoft.com/office/drawing/2014/main" val="811715870"/>
                    </a:ext>
                  </a:extLst>
                </a:gridCol>
                <a:gridCol w="1634525">
                  <a:extLst>
                    <a:ext uri="{9D8B030D-6E8A-4147-A177-3AD203B41FA5}">
                      <a16:colId xmlns:a16="http://schemas.microsoft.com/office/drawing/2014/main" val="913682159"/>
                    </a:ext>
                  </a:extLst>
                </a:gridCol>
                <a:gridCol w="1635248">
                  <a:extLst>
                    <a:ext uri="{9D8B030D-6E8A-4147-A177-3AD203B41FA5}">
                      <a16:colId xmlns:a16="http://schemas.microsoft.com/office/drawing/2014/main" val="1236899690"/>
                    </a:ext>
                  </a:extLst>
                </a:gridCol>
              </a:tblGrid>
              <a:tr h="441301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Product Description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PIR &amp; </a:t>
                      </a:r>
                      <a:r>
                        <a:rPr lang="en-US" sz="10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Mini-PIR</a:t>
                      </a:r>
                      <a:r>
                        <a:rPr lang="en-US" sz="1000" dirty="0">
                          <a:effectLst/>
                        </a:rPr>
                        <a:t> Sensors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Ultrasonic Distance Sensor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Medium Vibration </a:t>
                      </a: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Sensor Switch</a:t>
                      </a:r>
                      <a:endParaRPr lang="en-US" sz="10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279652"/>
                  </a:ext>
                </a:extLst>
              </a:tr>
              <a:tr h="32948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Vendor/ Manufacturer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Adafruit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Adafruit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Adafruit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7510704"/>
                  </a:ext>
                </a:extLst>
              </a:tr>
              <a:tr h="117738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Product ID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189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4007 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2384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8666395"/>
                  </a:ext>
                </a:extLst>
              </a:tr>
              <a:tr h="117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4871</a:t>
                      </a:r>
                      <a:endParaRPr lang="en-US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16311"/>
                  </a:ext>
                </a:extLst>
              </a:tr>
              <a:tr h="117738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Dimensions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24*32*25 mm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45*20*15mm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 mm diameter by 0.2” height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4371072"/>
                  </a:ext>
                </a:extLst>
              </a:tr>
              <a:tr h="217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13.8 mm diameter</a:t>
                      </a:r>
                      <a:endParaRPr lang="en-US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596221"/>
                  </a:ext>
                </a:extLst>
              </a:tr>
              <a:tr h="117738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Operating </a:t>
                      </a: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voltage 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5 -20 V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5V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none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6750709"/>
                  </a:ext>
                </a:extLst>
              </a:tr>
              <a:tr h="117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3 - 12 V </a:t>
                      </a:r>
                      <a:endParaRPr lang="en-US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345869"/>
                  </a:ext>
                </a:extLst>
              </a:tr>
              <a:tr h="236203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Signal output voltage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0v –3.3V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--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na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1760255"/>
                  </a:ext>
                </a:extLst>
              </a:tr>
              <a:tr h="152624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Current consumption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65mA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15mA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none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9632507"/>
                  </a:ext>
                </a:extLst>
              </a:tr>
              <a:tr h="1766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not given</a:t>
                      </a:r>
                      <a:endParaRPr lang="en-US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174398"/>
                  </a:ext>
                </a:extLst>
              </a:tr>
              <a:tr h="117738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Current when is not active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50µA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--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open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120130"/>
                  </a:ext>
                </a:extLst>
              </a:tr>
              <a:tr h="117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not given</a:t>
                      </a:r>
                      <a:endParaRPr lang="en-US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419088"/>
                  </a:ext>
                </a:extLst>
              </a:tr>
              <a:tr h="217489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Sensitivity range 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 m /120° cone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2cm-400cm /</a:t>
                      </a:r>
                    </a:p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15° cone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 ft - Tap Sensor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7680451"/>
                  </a:ext>
                </a:extLst>
              </a:tr>
              <a:tr h="2174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5 m / 100° cone </a:t>
                      </a:r>
                      <a:endParaRPr lang="en-US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645054"/>
                  </a:ext>
                </a:extLst>
              </a:tr>
              <a:tr h="117738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Delay time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5sec - 5min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--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--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5386958"/>
                  </a:ext>
                </a:extLst>
              </a:tr>
              <a:tr h="1177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 secs</a:t>
                      </a:r>
                      <a:endParaRPr lang="en-US" sz="90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363161"/>
                  </a:ext>
                </a:extLst>
              </a:tr>
              <a:tr h="236203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Working frequency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--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40Hz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--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0922692"/>
                  </a:ext>
                </a:extLst>
              </a:tr>
              <a:tr h="236203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Contact Time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Na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na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2 - 2.5 </a:t>
                      </a:r>
                      <a:r>
                        <a:rPr lang="en-US" sz="900" dirty="0" err="1">
                          <a:effectLst/>
                        </a:rPr>
                        <a:t>ms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3798297"/>
                  </a:ext>
                </a:extLst>
              </a:tr>
              <a:tr h="58869"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Cost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$9.95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$3.95 </a:t>
                      </a:r>
                      <a:endParaRPr lang="en-US" sz="9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$0.95 </a:t>
                      </a:r>
                      <a:endParaRPr lang="en-US" sz="9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16251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$3.95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966202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52445A5E-7071-4F47-B9A3-3E9C37892EFE}"/>
              </a:ext>
            </a:extLst>
          </p:cNvPr>
          <p:cNvSpPr/>
          <p:nvPr/>
        </p:nvSpPr>
        <p:spPr>
          <a:xfrm>
            <a:off x="3105511" y="952397"/>
            <a:ext cx="1627854" cy="395532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Kitten outline">
            <a:extLst>
              <a:ext uri="{FF2B5EF4-FFF2-40B4-BE49-F238E27FC236}">
                <a16:creationId xmlns:a16="http://schemas.microsoft.com/office/drawing/2014/main" id="{BAD59842-A68A-459E-9E35-72FD203E0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635" y="340526"/>
            <a:ext cx="611871" cy="611871"/>
          </a:xfrm>
          <a:prstGeom prst="rect">
            <a:avLst/>
          </a:prstGeom>
        </p:spPr>
      </p:pic>
      <p:pic>
        <p:nvPicPr>
          <p:cNvPr id="2" name="Slide 23 2">
            <a:hlinkClick r:id="" action="ppaction://media"/>
            <a:extLst>
              <a:ext uri="{FF2B5EF4-FFF2-40B4-BE49-F238E27FC236}">
                <a16:creationId xmlns:a16="http://schemas.microsoft.com/office/drawing/2014/main" id="{3DD8579E-6F38-4320-89CC-68D4BD8E46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9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" y="3756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76191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8;p17">
            <a:extLst>
              <a:ext uri="{FF2B5EF4-FFF2-40B4-BE49-F238E27FC236}">
                <a16:creationId xmlns:a16="http://schemas.microsoft.com/office/drawing/2014/main" id="{4D22DC17-20D0-43E7-8234-71105A6CD6D3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6" name="Google Shape;119;p17">
              <a:extLst>
                <a:ext uri="{FF2B5EF4-FFF2-40B4-BE49-F238E27FC236}">
                  <a16:creationId xmlns:a16="http://schemas.microsoft.com/office/drawing/2014/main" id="{9F113A44-FB09-42E9-BD47-B53136B54B7C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;p17">
              <a:extLst>
                <a:ext uri="{FF2B5EF4-FFF2-40B4-BE49-F238E27FC236}">
                  <a16:creationId xmlns:a16="http://schemas.microsoft.com/office/drawing/2014/main" id="{7BB5DF88-2A05-4E2D-842F-4DB79FBD2A99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;p17">
              <a:extLst>
                <a:ext uri="{FF2B5EF4-FFF2-40B4-BE49-F238E27FC236}">
                  <a16:creationId xmlns:a16="http://schemas.microsoft.com/office/drawing/2014/main" id="{403DCFC3-449D-4822-9832-8E91F57B8989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9" name="Google Shape;122;p17">
              <a:extLst>
                <a:ext uri="{FF2B5EF4-FFF2-40B4-BE49-F238E27FC236}">
                  <a16:creationId xmlns:a16="http://schemas.microsoft.com/office/drawing/2014/main" id="{1FC61134-E847-45EC-AE3E-3244205332B2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3;p17">
              <a:extLst>
                <a:ext uri="{FF2B5EF4-FFF2-40B4-BE49-F238E27FC236}">
                  <a16:creationId xmlns:a16="http://schemas.microsoft.com/office/drawing/2014/main" id="{F4CF49FE-6A6A-4224-BF87-28152CCB4A25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24;p17">
              <a:extLst>
                <a:ext uri="{FF2B5EF4-FFF2-40B4-BE49-F238E27FC236}">
                  <a16:creationId xmlns:a16="http://schemas.microsoft.com/office/drawing/2014/main" id="{178169C6-6A6E-4686-B486-B6DB7B1078DE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5;p17">
              <a:extLst>
                <a:ext uri="{FF2B5EF4-FFF2-40B4-BE49-F238E27FC236}">
                  <a16:creationId xmlns:a16="http://schemas.microsoft.com/office/drawing/2014/main" id="{72809078-A554-4AF4-BF91-7FC2965D6D82}"/>
                </a:ext>
              </a:extLst>
            </p:cNvPr>
            <p:cNvCxnSpPr>
              <a:endCxn id="6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6;p17">
              <a:extLst>
                <a:ext uri="{FF2B5EF4-FFF2-40B4-BE49-F238E27FC236}">
                  <a16:creationId xmlns:a16="http://schemas.microsoft.com/office/drawing/2014/main" id="{91130507-387D-4C3D-89A5-9AB2FEA31CD8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4" name="Google Shape;127;p17">
              <a:extLst>
                <a:ext uri="{FF2B5EF4-FFF2-40B4-BE49-F238E27FC236}">
                  <a16:creationId xmlns:a16="http://schemas.microsoft.com/office/drawing/2014/main" id="{5E0245C9-B5D2-4691-8117-25D0B476B5A6}"/>
                </a:ext>
              </a:extLst>
            </p:cNvPr>
            <p:cNvCxnSpPr>
              <a:stCxn id="6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87;p13">
            <a:extLst>
              <a:ext uri="{FF2B5EF4-FFF2-40B4-BE49-F238E27FC236}">
                <a16:creationId xmlns:a16="http://schemas.microsoft.com/office/drawing/2014/main" id="{8C517E4F-A86F-422B-A5D2-6E7D047864EF}"/>
              </a:ext>
            </a:extLst>
          </p:cNvPr>
          <p:cNvSpPr txBox="1">
            <a:spLocks/>
          </p:cNvSpPr>
          <p:nvPr/>
        </p:nvSpPr>
        <p:spPr>
          <a:xfrm>
            <a:off x="1377552" y="21628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3D Printing Filament:</a:t>
            </a:r>
            <a:endParaRPr lang="en-US" sz="3600" dirty="0"/>
          </a:p>
        </p:txBody>
      </p:sp>
      <p:pic>
        <p:nvPicPr>
          <p:cNvPr id="20" name="Graphic 19" descr="Kitten outline">
            <a:extLst>
              <a:ext uri="{FF2B5EF4-FFF2-40B4-BE49-F238E27FC236}">
                <a16:creationId xmlns:a16="http://schemas.microsoft.com/office/drawing/2014/main" id="{BAD59842-A68A-459E-9E35-72FD203E0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635" y="340526"/>
            <a:ext cx="611871" cy="61187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A16DF54-CF10-4E17-80A3-405162CCB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360FE8-0B5A-4DC5-AECF-4E0883CD6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0" y="2085749"/>
            <a:ext cx="1174376" cy="11743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929592-6067-434C-8401-6BCBA9ABD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293206"/>
              </p:ext>
            </p:extLst>
          </p:nvPr>
        </p:nvGraphicFramePr>
        <p:xfrm>
          <a:off x="2077463" y="985303"/>
          <a:ext cx="5478145" cy="3749040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2053590">
                  <a:extLst>
                    <a:ext uri="{9D8B030D-6E8A-4147-A177-3AD203B41FA5}">
                      <a16:colId xmlns:a16="http://schemas.microsoft.com/office/drawing/2014/main" val="1299987892"/>
                    </a:ext>
                  </a:extLst>
                </a:gridCol>
                <a:gridCol w="1711960">
                  <a:extLst>
                    <a:ext uri="{9D8B030D-6E8A-4147-A177-3AD203B41FA5}">
                      <a16:colId xmlns:a16="http://schemas.microsoft.com/office/drawing/2014/main" val="2719721217"/>
                    </a:ext>
                  </a:extLst>
                </a:gridCol>
                <a:gridCol w="1712595">
                  <a:extLst>
                    <a:ext uri="{9D8B030D-6E8A-4147-A177-3AD203B41FA5}">
                      <a16:colId xmlns:a16="http://schemas.microsoft.com/office/drawing/2014/main" val="2044759802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Product Description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PLA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PETG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4761740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Vendor/ Manufacturer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Amazon.com / Hatchbox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Amazon.com / Hatchbox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1459699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Vendor ID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ASIN: B00J0GMMP6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ASIN: B014VM9724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5249637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Manufacturer ID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3D PLA-1KG1.75-WHT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3D PETG-1KG1.75-WHT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6155161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Dimensions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1.75mm diameter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 1KG (2.2 lb)Spool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1.75mm diameter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X 1KG (2.2 lb)Spool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8306228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Color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White</a:t>
                      </a:r>
                      <a:endParaRPr lang="en-US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White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9108424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Attributes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Sturdy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Flexible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745405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Recommended Nozzle Temperature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180° - 210° C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356° - 410° F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230° - 260° C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446° - 500° F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3945473"/>
                  </a:ext>
                </a:extLst>
              </a:tr>
              <a:tr h="4165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Cost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$22.99</a:t>
                      </a:r>
                      <a:endParaRPr lang="en-US" sz="120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$23.99</a:t>
                      </a:r>
                      <a:endParaRPr lang="en-US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7497510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858ACD0D-591E-4045-9DDA-3355D6C76FFD}"/>
              </a:ext>
            </a:extLst>
          </p:cNvPr>
          <p:cNvSpPr/>
          <p:nvPr/>
        </p:nvSpPr>
        <p:spPr>
          <a:xfrm>
            <a:off x="4114648" y="985303"/>
            <a:ext cx="1704408" cy="37490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-25">
            <a:hlinkClick r:id="" action="ppaction://media"/>
            <a:extLst>
              <a:ext uri="{FF2B5EF4-FFF2-40B4-BE49-F238E27FC236}">
                <a16:creationId xmlns:a16="http://schemas.microsoft.com/office/drawing/2014/main" id="{648A9CC1-D35E-47EA-AC9F-BEEE0C51E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0850" y="388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0360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0071" y="221798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Power</a:t>
            </a:r>
            <a:r>
              <a:rPr lang="en-US" sz="2400" b="1" dirty="0"/>
              <a:t> </a:t>
            </a:r>
            <a:r>
              <a:rPr lang="en-US" sz="3600" b="1" dirty="0"/>
              <a:t>Supply:</a:t>
            </a:r>
            <a:endParaRPr lang="en-US" sz="3600" dirty="0"/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C710774-CF5A-4088-939D-4CC477D8A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1549"/>
              </p:ext>
            </p:extLst>
          </p:nvPr>
        </p:nvGraphicFramePr>
        <p:xfrm>
          <a:off x="621721" y="1114695"/>
          <a:ext cx="7799477" cy="263955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781957">
                  <a:extLst>
                    <a:ext uri="{9D8B030D-6E8A-4147-A177-3AD203B41FA5}">
                      <a16:colId xmlns:a16="http://schemas.microsoft.com/office/drawing/2014/main" val="1130972658"/>
                    </a:ext>
                  </a:extLst>
                </a:gridCol>
                <a:gridCol w="1283010">
                  <a:extLst>
                    <a:ext uri="{9D8B030D-6E8A-4147-A177-3AD203B41FA5}">
                      <a16:colId xmlns:a16="http://schemas.microsoft.com/office/drawing/2014/main" val="2367788745"/>
                    </a:ext>
                  </a:extLst>
                </a:gridCol>
                <a:gridCol w="1115660">
                  <a:extLst>
                    <a:ext uri="{9D8B030D-6E8A-4147-A177-3AD203B41FA5}">
                      <a16:colId xmlns:a16="http://schemas.microsoft.com/office/drawing/2014/main" val="2842860828"/>
                    </a:ext>
                  </a:extLst>
                </a:gridCol>
                <a:gridCol w="1154952">
                  <a:extLst>
                    <a:ext uri="{9D8B030D-6E8A-4147-A177-3AD203B41FA5}">
                      <a16:colId xmlns:a16="http://schemas.microsoft.com/office/drawing/2014/main" val="4154677937"/>
                    </a:ext>
                  </a:extLst>
                </a:gridCol>
                <a:gridCol w="1231949">
                  <a:extLst>
                    <a:ext uri="{9D8B030D-6E8A-4147-A177-3AD203B41FA5}">
                      <a16:colId xmlns:a16="http://schemas.microsoft.com/office/drawing/2014/main" val="3635268697"/>
                    </a:ext>
                  </a:extLst>
                </a:gridCol>
                <a:gridCol w="1231949">
                  <a:extLst>
                    <a:ext uri="{9D8B030D-6E8A-4147-A177-3AD203B41FA5}">
                      <a16:colId xmlns:a16="http://schemas.microsoft.com/office/drawing/2014/main" val="660752241"/>
                    </a:ext>
                  </a:extLst>
                </a:gridCol>
              </a:tblGrid>
              <a:tr h="245067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Component Power Usage Estimates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3792293"/>
                  </a:ext>
                </a:extLst>
              </a:tr>
              <a:tr h="4064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Component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66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 Voltage (V, DC)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66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Current (mA)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0066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Apprx</a:t>
                      </a:r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Use min/</a:t>
                      </a:r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hr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solidFill>
                      <a:srgbClr val="0066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Fraction of Hour in Use 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solidFill>
                      <a:srgbClr val="0066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mAH</a:t>
                      </a:r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Needed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solidFill>
                      <a:srgbClr val="0066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865451"/>
                  </a:ext>
                </a:extLst>
              </a:tr>
              <a:tr h="214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Microcontroller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 – 5.5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473361118"/>
                  </a:ext>
                </a:extLst>
              </a:tr>
              <a:tr h="2144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Speaker </a:t>
                      </a:r>
                      <a:r>
                        <a:rPr lang="en-US" sz="1400" b="0" dirty="0">
                          <a:effectLst/>
                        </a:rPr>
                        <a:t>(</a:t>
                      </a:r>
                      <a:r>
                        <a:rPr lang="en-US" sz="1050" b="0" dirty="0">
                          <a:effectLst/>
                        </a:rPr>
                        <a:t>animal sounds</a:t>
                      </a:r>
                      <a:r>
                        <a:rPr lang="en-US" sz="1400" b="0" dirty="0">
                          <a:effectLst/>
                        </a:rPr>
                        <a:t>)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2 - 5.5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0.0833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3968538137"/>
                  </a:ext>
                </a:extLst>
              </a:tr>
              <a:tr h="201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Motor 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3 - 6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0.1667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1286063776"/>
                  </a:ext>
                </a:extLst>
              </a:tr>
              <a:tr h="201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Lighting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2665833202"/>
                  </a:ext>
                </a:extLst>
              </a:tr>
              <a:tr h="201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Motion Detector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5 - 20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3132349332"/>
                  </a:ext>
                </a:extLst>
              </a:tr>
              <a:tr h="214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</a:rPr>
                        <a:t>Blue Tooth </a:t>
                      </a:r>
                      <a:endParaRPr lang="en-US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3.3 - 6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/>
                </a:tc>
                <a:extLst>
                  <a:ext uri="{0D108BD9-81ED-4DB2-BD59-A6C34878D82A}">
                    <a16:rowId xmlns:a16="http://schemas.microsoft.com/office/drawing/2014/main" val="1462299346"/>
                  </a:ext>
                </a:extLst>
              </a:tr>
              <a:tr h="2016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30% Margin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 + ≈ 1 V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--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--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ctr"/>
                </a:tc>
                <a:extLst>
                  <a:ext uri="{0D108BD9-81ED-4DB2-BD59-A6C34878D82A}">
                    <a16:rowId xmlns:a16="http://schemas.microsoft.com/office/drawing/2014/main" val="1963920858"/>
                  </a:ext>
                </a:extLst>
              </a:tr>
              <a:tr h="214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Total Needed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≈ 6 - 7 V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469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--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--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297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101466"/>
                  </a:ext>
                </a:extLst>
              </a:tr>
              <a:tr h="21484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 for 8 Hours</a:t>
                      </a:r>
                    </a:p>
                  </a:txBody>
                  <a:tcPr marL="68580" marR="68580" marT="0" marB="0" anchor="ctr">
                    <a:lnL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≈2400 </a:t>
                      </a:r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mAH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1" marR="6801" marT="6801" marB="0" anchor="b">
                    <a:lnR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28237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51AB80B-BD4F-4B88-83C6-ACE029D7CE43}"/>
              </a:ext>
            </a:extLst>
          </p:cNvPr>
          <p:cNvSpPr txBox="1"/>
          <p:nvPr/>
        </p:nvSpPr>
        <p:spPr>
          <a:xfrm>
            <a:off x="798442" y="3963090"/>
            <a:ext cx="6756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Battery should operate ICT for 8+ hours when fully charged.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5B7896-E10D-492C-BE6F-1071DACEF676}"/>
              </a:ext>
            </a:extLst>
          </p:cNvPr>
          <p:cNvSpPr txBox="1"/>
          <p:nvPr/>
        </p:nvSpPr>
        <p:spPr>
          <a:xfrm>
            <a:off x="1874187" y="4376338"/>
            <a:ext cx="6288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 </a:t>
            </a:r>
            <a:r>
              <a:rPr lang="en-US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Enough time to entertain a cat during a typical work day.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A322066-5116-40D2-94C3-F8FE618E0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F1CCCC7-C337-4741-9203-65BCBB74B35B}"/>
              </a:ext>
            </a:extLst>
          </p:cNvPr>
          <p:cNvGrpSpPr/>
          <p:nvPr/>
        </p:nvGrpSpPr>
        <p:grpSpPr>
          <a:xfrm>
            <a:off x="668670" y="426955"/>
            <a:ext cx="364202" cy="406258"/>
            <a:chOff x="6682263" y="3804621"/>
            <a:chExt cx="364202" cy="40625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4D32EAA-6812-4348-9C3F-8FC4A432DFD9}"/>
                </a:ext>
              </a:extLst>
            </p:cNvPr>
            <p:cNvSpPr/>
            <p:nvPr/>
          </p:nvSpPr>
          <p:spPr>
            <a:xfrm>
              <a:off x="6739467" y="3890839"/>
              <a:ext cx="232860" cy="32004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2400047-ED26-425F-9BAA-141317DFD7E4}"/>
                </a:ext>
              </a:extLst>
            </p:cNvPr>
            <p:cNvSpPr/>
            <p:nvPr/>
          </p:nvSpPr>
          <p:spPr>
            <a:xfrm>
              <a:off x="6789981" y="3804621"/>
              <a:ext cx="137160" cy="91440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060604-8E8C-49AA-A291-789A5D0345F7}"/>
                </a:ext>
              </a:extLst>
            </p:cNvPr>
            <p:cNvSpPr txBox="1"/>
            <p:nvPr/>
          </p:nvSpPr>
          <p:spPr>
            <a:xfrm>
              <a:off x="6682263" y="388945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Webdings" panose="05030102010509060703" pitchFamily="18" charset="2"/>
                </a:rPr>
                <a:t>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-26">
            <a:hlinkClick r:id="" action="ppaction://media"/>
            <a:extLst>
              <a:ext uri="{FF2B5EF4-FFF2-40B4-BE49-F238E27FC236}">
                <a16:creationId xmlns:a16="http://schemas.microsoft.com/office/drawing/2014/main" id="{F724E0BE-F987-4305-8068-AD1315E04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088" y="44084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59035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7552" y="21628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Power </a:t>
            </a:r>
            <a:r>
              <a:rPr lang="en-US" sz="3600" b="1" dirty="0" err="1"/>
              <a:t>Suppy</a:t>
            </a:r>
            <a:r>
              <a:rPr lang="en-US" sz="3600" b="1" dirty="0"/>
              <a:t>: </a:t>
            </a:r>
            <a:r>
              <a:rPr lang="en-US" sz="2400" dirty="0"/>
              <a:t>Battery Selection</a:t>
            </a:r>
            <a:endParaRPr lang="en-US" sz="3600" dirty="0"/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C403D9-D1C2-4D5D-8D82-E89476E99D0D}"/>
              </a:ext>
            </a:extLst>
          </p:cNvPr>
          <p:cNvSpPr txBox="1"/>
          <p:nvPr/>
        </p:nvSpPr>
        <p:spPr>
          <a:xfrm rot="501079">
            <a:off x="5313239" y="888963"/>
            <a:ext cx="3918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3"/>
                </a:solidFill>
              </a:rPr>
              <a:t>Ni-MH Safer for </a:t>
            </a:r>
          </a:p>
          <a:p>
            <a:pPr algn="ctr"/>
            <a:r>
              <a:rPr lang="en-US" sz="2400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Kitty</a:t>
            </a:r>
            <a:r>
              <a:rPr lang="en-US" sz="2000" dirty="0">
                <a:solidFill>
                  <a:schemeClr val="accent3"/>
                </a:solidFill>
              </a:rPr>
              <a:t> Playtime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C9D716-B716-4938-9C88-C8E76EB08310}"/>
              </a:ext>
            </a:extLst>
          </p:cNvPr>
          <p:cNvSpPr txBox="1"/>
          <p:nvPr/>
        </p:nvSpPr>
        <p:spPr>
          <a:xfrm flipH="1">
            <a:off x="562728" y="4045010"/>
            <a:ext cx="826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sym typeface="Webdings" panose="05030102010509060703" pitchFamily="18" charset="2"/>
              </a:rPr>
              <a:t> </a:t>
            </a:r>
            <a:r>
              <a:rPr lang="en-US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Rechargeable batteries are </a:t>
            </a:r>
            <a:r>
              <a:rPr lang="en-US" sz="1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standard</a:t>
            </a:r>
            <a:r>
              <a:rPr lang="en-US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in most electronic cat toys today.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8FFBF00-70AF-4293-A6EA-E0730D315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06242"/>
              </p:ext>
            </p:extLst>
          </p:nvPr>
        </p:nvGraphicFramePr>
        <p:xfrm>
          <a:off x="861119" y="1761046"/>
          <a:ext cx="7297134" cy="1789496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3646857">
                  <a:extLst>
                    <a:ext uri="{9D8B030D-6E8A-4147-A177-3AD203B41FA5}">
                      <a16:colId xmlns:a16="http://schemas.microsoft.com/office/drawing/2014/main" val="1668199583"/>
                    </a:ext>
                  </a:extLst>
                </a:gridCol>
                <a:gridCol w="3650277">
                  <a:extLst>
                    <a:ext uri="{9D8B030D-6E8A-4147-A177-3AD203B41FA5}">
                      <a16:colId xmlns:a16="http://schemas.microsoft.com/office/drawing/2014/main" val="2703348090"/>
                    </a:ext>
                  </a:extLst>
                </a:gridCol>
              </a:tblGrid>
              <a:tr h="32870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Rechargeable Battery Comparisons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649081"/>
                  </a:ext>
                </a:extLst>
              </a:tr>
              <a:tr h="292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Nickel Metal Hydride (NiMH)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Lithium-Ion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9158766"/>
                  </a:ext>
                </a:extLst>
              </a:tr>
              <a:tr h="292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Large 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Small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6657716"/>
                  </a:ext>
                </a:extLst>
              </a:tr>
              <a:tr h="292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Heavy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Light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2327272"/>
                  </a:ext>
                </a:extLst>
              </a:tr>
              <a:tr h="292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Moderate Volatility - Pop and Burn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High Volatility – Explosive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245077"/>
                  </a:ext>
                </a:extLst>
              </a:tr>
              <a:tr h="292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Less Costly than Li-Ion</a:t>
                      </a:r>
                      <a:endParaRPr lang="en-US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More Costly than NiMH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7176874"/>
                  </a:ext>
                </a:extLst>
              </a:tr>
            </a:tbl>
          </a:graphicData>
        </a:graphic>
      </p:graphicFrame>
      <p:pic>
        <p:nvPicPr>
          <p:cNvPr id="22" name="S21">
            <a:hlinkClick r:id="" action="ppaction://media"/>
            <a:extLst>
              <a:ext uri="{FF2B5EF4-FFF2-40B4-BE49-F238E27FC236}">
                <a16:creationId xmlns:a16="http://schemas.microsoft.com/office/drawing/2014/main" id="{635CC7D4-F397-4835-9049-D599337B7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965" y="4414342"/>
            <a:ext cx="487362" cy="48736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D939B4E-0AAF-40B2-87F7-D1A1DE22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148A7F4-8AFF-4CD5-AFC9-C4C218EC8EF0}"/>
              </a:ext>
            </a:extLst>
          </p:cNvPr>
          <p:cNvSpPr/>
          <p:nvPr/>
        </p:nvSpPr>
        <p:spPr>
          <a:xfrm>
            <a:off x="844162" y="2071839"/>
            <a:ext cx="3639163" cy="147870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ACAFCD-8E88-436E-87D9-26A3D98C8F27}"/>
              </a:ext>
            </a:extLst>
          </p:cNvPr>
          <p:cNvGrpSpPr/>
          <p:nvPr/>
        </p:nvGrpSpPr>
        <p:grpSpPr>
          <a:xfrm>
            <a:off x="668670" y="426955"/>
            <a:ext cx="364202" cy="406258"/>
            <a:chOff x="6682263" y="3804621"/>
            <a:chExt cx="364202" cy="40625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1B90E69-E4E1-43A5-B4E6-5FFCE9F27AE0}"/>
                </a:ext>
              </a:extLst>
            </p:cNvPr>
            <p:cNvSpPr/>
            <p:nvPr/>
          </p:nvSpPr>
          <p:spPr>
            <a:xfrm>
              <a:off x="6739467" y="3890839"/>
              <a:ext cx="232860" cy="32004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47D79FD-E081-4BAC-918D-378C91F60599}"/>
                </a:ext>
              </a:extLst>
            </p:cNvPr>
            <p:cNvSpPr/>
            <p:nvPr/>
          </p:nvSpPr>
          <p:spPr>
            <a:xfrm>
              <a:off x="6789981" y="3804621"/>
              <a:ext cx="137160" cy="91440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100D9D-5F34-480E-BC6B-3A40A880E79D}"/>
                </a:ext>
              </a:extLst>
            </p:cNvPr>
            <p:cNvSpPr txBox="1"/>
            <p:nvPr/>
          </p:nvSpPr>
          <p:spPr>
            <a:xfrm>
              <a:off x="6682263" y="388945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Webdings" panose="05030102010509060703" pitchFamily="18" charset="2"/>
                </a:rPr>
                <a:t>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003455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F1BAC18-4FE0-4028-AED1-A04B43DE6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Google Shape;87;p13">
            <a:extLst>
              <a:ext uri="{FF2B5EF4-FFF2-40B4-BE49-F238E27FC236}">
                <a16:creationId xmlns:a16="http://schemas.microsoft.com/office/drawing/2014/main" id="{F3E0B722-0ED3-4C7D-AF81-5028BF733BF4}"/>
              </a:ext>
            </a:extLst>
          </p:cNvPr>
          <p:cNvSpPr txBox="1">
            <a:spLocks/>
          </p:cNvSpPr>
          <p:nvPr/>
        </p:nvSpPr>
        <p:spPr>
          <a:xfrm>
            <a:off x="1377552" y="21628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Power </a:t>
            </a:r>
            <a:r>
              <a:rPr lang="en-US" sz="3600" b="1" dirty="0" err="1"/>
              <a:t>Suppy</a:t>
            </a:r>
            <a:r>
              <a:rPr lang="en-US" sz="3600" b="1" dirty="0"/>
              <a:t>: </a:t>
            </a:r>
            <a:r>
              <a:rPr lang="en-US" sz="2400" dirty="0"/>
              <a:t>Battery Selection</a:t>
            </a:r>
            <a:endParaRPr lang="en-US" sz="36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26E96D-D849-4968-AD91-6BAF0BCC6B4E}"/>
              </a:ext>
            </a:extLst>
          </p:cNvPr>
          <p:cNvGrpSpPr/>
          <p:nvPr/>
        </p:nvGrpSpPr>
        <p:grpSpPr>
          <a:xfrm>
            <a:off x="668670" y="426955"/>
            <a:ext cx="364202" cy="406258"/>
            <a:chOff x="6682263" y="3804621"/>
            <a:chExt cx="364202" cy="40625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D39098A-F422-4FDA-828E-EB200455344F}"/>
                </a:ext>
              </a:extLst>
            </p:cNvPr>
            <p:cNvSpPr/>
            <p:nvPr/>
          </p:nvSpPr>
          <p:spPr>
            <a:xfrm>
              <a:off x="6739467" y="3890839"/>
              <a:ext cx="232860" cy="32004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1CF81D6-68EA-4308-AE93-610BFB9ABFD9}"/>
                </a:ext>
              </a:extLst>
            </p:cNvPr>
            <p:cNvSpPr/>
            <p:nvPr/>
          </p:nvSpPr>
          <p:spPr>
            <a:xfrm>
              <a:off x="6789981" y="3804621"/>
              <a:ext cx="137160" cy="91440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893F61-B2FE-4C20-AF40-FE3FCADFC413}"/>
                </a:ext>
              </a:extLst>
            </p:cNvPr>
            <p:cNvSpPr txBox="1"/>
            <p:nvPr/>
          </p:nvSpPr>
          <p:spPr>
            <a:xfrm>
              <a:off x="6682263" y="388945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Webdings" panose="05030102010509060703" pitchFamily="18" charset="2"/>
                </a:rPr>
                <a:t>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1C5B028-EE70-4699-A4E5-0038684BB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85551"/>
              </p:ext>
            </p:extLst>
          </p:nvPr>
        </p:nvGraphicFramePr>
        <p:xfrm>
          <a:off x="340545" y="1266814"/>
          <a:ext cx="8452471" cy="269319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402655">
                  <a:extLst>
                    <a:ext uri="{9D8B030D-6E8A-4147-A177-3AD203B41FA5}">
                      <a16:colId xmlns:a16="http://schemas.microsoft.com/office/drawing/2014/main" val="2969921281"/>
                    </a:ext>
                  </a:extLst>
                </a:gridCol>
                <a:gridCol w="1939636">
                  <a:extLst>
                    <a:ext uri="{9D8B030D-6E8A-4147-A177-3AD203B41FA5}">
                      <a16:colId xmlns:a16="http://schemas.microsoft.com/office/drawing/2014/main" val="156908380"/>
                    </a:ext>
                  </a:extLst>
                </a:gridCol>
                <a:gridCol w="2142288">
                  <a:extLst>
                    <a:ext uri="{9D8B030D-6E8A-4147-A177-3AD203B41FA5}">
                      <a16:colId xmlns:a16="http://schemas.microsoft.com/office/drawing/2014/main" val="374306114"/>
                    </a:ext>
                  </a:extLst>
                </a:gridCol>
                <a:gridCol w="1967892">
                  <a:extLst>
                    <a:ext uri="{9D8B030D-6E8A-4147-A177-3AD203B41FA5}">
                      <a16:colId xmlns:a16="http://schemas.microsoft.com/office/drawing/2014/main" val="1454779543"/>
                    </a:ext>
                  </a:extLst>
                </a:gridCol>
              </a:tblGrid>
              <a:tr h="277303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strike="noStrike" cap="none" dirty="0">
                          <a:solidFill>
                            <a:schemeClr val="lt1"/>
                          </a:solidFill>
                          <a:effectLst/>
                          <a:sym typeface="Arial"/>
                        </a:rPr>
                        <a:t>NiMH Battery Pack Comparison</a:t>
                      </a:r>
                      <a:endParaRPr lang="en-US" sz="1400" u="sng" dirty="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826032"/>
                  </a:ext>
                </a:extLst>
              </a:tr>
              <a:tr h="2773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7.2 V  2400 </a:t>
                      </a:r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mAH</a:t>
                      </a:r>
                      <a:endParaRPr lang="en-US" sz="11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6 V  2200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mAH</a:t>
                      </a:r>
                      <a:endParaRPr lang="en-US" sz="11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4.8 V  2200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mAH</a:t>
                      </a:r>
                      <a:endParaRPr lang="en-US" sz="11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3.6 V  2400 </a:t>
                      </a:r>
                      <a:r>
                        <a:rPr lang="en-US" sz="1400" b="1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mAH</a:t>
                      </a:r>
                      <a:endParaRPr lang="en-US" sz="110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953109"/>
                  </a:ext>
                </a:extLst>
              </a:tr>
              <a:tr h="8475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7498842"/>
                  </a:ext>
                </a:extLst>
              </a:tr>
              <a:tr h="237747"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Too Large for ICT</a:t>
                      </a:r>
                      <a:endParaRPr lang="en-US" sz="105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Still Too Large for ICT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Good Fit for ICT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Great Fit for ICT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534995"/>
                  </a:ext>
                </a:extLst>
              </a:tr>
              <a:tr h="235927"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Too Heavy @ 200 g</a:t>
                      </a:r>
                      <a:endParaRPr lang="en-US" sz="105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Too Heavy @ ≈ 130 g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Acceptable Weight @ 100 g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Very Good Weight ≈ 70 g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0026915"/>
                  </a:ext>
                </a:extLst>
              </a:tr>
              <a:tr h="237747"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Voltage Reg - Buck </a:t>
                      </a:r>
                      <a:endParaRPr lang="en-US" sz="105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Voltage Reg - Buck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Voltage Reg - Boost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marR="0" indent="-17145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9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Voltage Reg - Boost</a:t>
                      </a:r>
                      <a:endParaRPr lang="en-US" sz="1050" b="1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4573393"/>
                  </a:ext>
                </a:extLst>
              </a:tr>
            </a:tbl>
          </a:graphicData>
        </a:graphic>
      </p:graphicFrame>
      <p:pic>
        <p:nvPicPr>
          <p:cNvPr id="2053" name="Picture 6">
            <a:extLst>
              <a:ext uri="{FF2B5EF4-FFF2-40B4-BE49-F238E27FC236}">
                <a16:creationId xmlns:a16="http://schemas.microsoft.com/office/drawing/2014/main" id="{167B2A04-6C40-4BD7-B39D-E5BD5FBB1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3"/>
          <a:stretch>
            <a:fillRect/>
          </a:stretch>
        </p:blipFill>
        <p:spPr bwMode="auto">
          <a:xfrm>
            <a:off x="350984" y="1979297"/>
            <a:ext cx="2332038" cy="12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2">
            <a:extLst>
              <a:ext uri="{FF2B5EF4-FFF2-40B4-BE49-F238E27FC236}">
                <a16:creationId xmlns:a16="http://schemas.microsoft.com/office/drawing/2014/main" id="{9ED88B46-1C54-4D4A-AD57-D9A54CA8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76" b="45766"/>
          <a:stretch>
            <a:fillRect/>
          </a:stretch>
        </p:blipFill>
        <p:spPr bwMode="auto">
          <a:xfrm>
            <a:off x="5322025" y="2060261"/>
            <a:ext cx="1263650" cy="11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2">
            <a:extLst>
              <a:ext uri="{FF2B5EF4-FFF2-40B4-BE49-F238E27FC236}">
                <a16:creationId xmlns:a16="http://schemas.microsoft.com/office/drawing/2014/main" id="{D1C6E7B6-5C52-49FB-9C6F-46D10F68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02" y="2060261"/>
            <a:ext cx="1304933" cy="117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lowchart: Summing Junction 33">
            <a:extLst>
              <a:ext uri="{FF2B5EF4-FFF2-40B4-BE49-F238E27FC236}">
                <a16:creationId xmlns:a16="http://schemas.microsoft.com/office/drawing/2014/main" id="{28727342-BC8B-4D29-B069-AADA7B1611D8}"/>
              </a:ext>
            </a:extLst>
          </p:cNvPr>
          <p:cNvSpPr/>
          <p:nvPr/>
        </p:nvSpPr>
        <p:spPr>
          <a:xfrm rot="19784647">
            <a:off x="7152090" y="2011629"/>
            <a:ext cx="1141618" cy="1069643"/>
          </a:xfrm>
          <a:prstGeom prst="flowChartSummingJunction">
            <a:avLst/>
          </a:prstGeom>
          <a:solidFill>
            <a:schemeClr val="bg1">
              <a:lumMod val="85000"/>
              <a:alpha val="57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Out </a:t>
            </a: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  Stock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6">
            <a:extLst>
              <a:ext uri="{FF2B5EF4-FFF2-40B4-BE49-F238E27FC236}">
                <a16:creationId xmlns:a16="http://schemas.microsoft.com/office/drawing/2014/main" id="{AA06BE8E-902D-495F-B511-A204D33E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9" b="49495"/>
          <a:stretch>
            <a:fillRect/>
          </a:stretch>
        </p:blipFill>
        <p:spPr bwMode="auto">
          <a:xfrm>
            <a:off x="3057713" y="2064302"/>
            <a:ext cx="1597025" cy="105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9971567-5C1B-4F12-8844-21CFAD4E2B65}"/>
              </a:ext>
            </a:extLst>
          </p:cNvPr>
          <p:cNvSpPr txBox="1"/>
          <p:nvPr/>
        </p:nvSpPr>
        <p:spPr>
          <a:xfrm>
            <a:off x="5734502" y="4188547"/>
            <a:ext cx="223766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Other 3.6 V NiMH Battery Packs did not offer more than 1000 </a:t>
            </a:r>
            <a:r>
              <a:rPr lang="en-US" dirty="0" err="1"/>
              <a:t>mAH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B4DBAD-E34F-4F4F-8DA1-E14305235719}"/>
              </a:ext>
            </a:extLst>
          </p:cNvPr>
          <p:cNvSpPr/>
          <p:nvPr/>
        </p:nvSpPr>
        <p:spPr>
          <a:xfrm>
            <a:off x="4671473" y="1469295"/>
            <a:ext cx="2149689" cy="258306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-28">
            <a:hlinkClick r:id="" action="ppaction://media"/>
            <a:extLst>
              <a:ext uri="{FF2B5EF4-FFF2-40B4-BE49-F238E27FC236}">
                <a16:creationId xmlns:a16="http://schemas.microsoft.com/office/drawing/2014/main" id="{C16002B8-9607-4C31-B918-D38981E1C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7225" y="4365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87350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3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7551" y="199355"/>
            <a:ext cx="7547283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Power</a:t>
            </a:r>
            <a:r>
              <a:rPr lang="en-US" sz="2400" b="1" dirty="0"/>
              <a:t> </a:t>
            </a:r>
            <a:r>
              <a:rPr lang="en-US" sz="3600" b="1" dirty="0"/>
              <a:t>Supply: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Voltage Regulation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D799C-1784-4926-B39C-B69EA675287C}"/>
              </a:ext>
            </a:extLst>
          </p:cNvPr>
          <p:cNvSpPr txBox="1"/>
          <p:nvPr/>
        </p:nvSpPr>
        <p:spPr>
          <a:xfrm>
            <a:off x="472192" y="287288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FE983A-367D-4E90-966C-438B3DDDB94F}"/>
              </a:ext>
            </a:extLst>
          </p:cNvPr>
          <p:cNvSpPr txBox="1"/>
          <p:nvPr/>
        </p:nvSpPr>
        <p:spPr>
          <a:xfrm>
            <a:off x="205078" y="1233227"/>
            <a:ext cx="5442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chemeClr val="bg1"/>
                </a:solidFill>
              </a:rPr>
              <a:t>Voltage Regulator - Boosting 3.6 or 4.8V to 5.2 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65815A-8CB1-43D3-BA13-85824BB927BB}"/>
              </a:ext>
            </a:extLst>
          </p:cNvPr>
          <p:cNvSpPr txBox="1"/>
          <p:nvPr/>
        </p:nvSpPr>
        <p:spPr>
          <a:xfrm rot="20635887">
            <a:off x="6596793" y="3803048"/>
            <a:ext cx="1827744" cy="338554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Efficiency:  </a:t>
            </a:r>
            <a:r>
              <a:rPr lang="en-US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95.6%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831C5F-4FEA-4A95-AE69-2C18104403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29" y="4314103"/>
            <a:ext cx="2743200" cy="4859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06D677-3603-4D34-B7CD-16E821B77963}"/>
              </a:ext>
            </a:extLst>
          </p:cNvPr>
          <p:cNvSpPr txBox="1"/>
          <p:nvPr/>
        </p:nvSpPr>
        <p:spPr>
          <a:xfrm>
            <a:off x="6392038" y="1678398"/>
            <a:ext cx="265645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chemeClr val="bg1"/>
                </a:solidFill>
              </a:rPr>
              <a:t>Switching Regulator </a:t>
            </a:r>
          </a:p>
          <a:p>
            <a:endParaRPr lang="en-US" sz="800" u="sng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Higher efficiency than linear regulator.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endParaRPr lang="en-US" sz="8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</a:rPr>
              <a:t>Reduces need for heat sink.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"/>
            </a:pPr>
            <a:endParaRPr lang="en-US" sz="1600" dirty="0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CA420EB-B501-448D-9F2B-F0726DE93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2C09BB2-9F85-482A-BE7D-FACA3A7802C2}"/>
              </a:ext>
            </a:extLst>
          </p:cNvPr>
          <p:cNvGrpSpPr/>
          <p:nvPr/>
        </p:nvGrpSpPr>
        <p:grpSpPr>
          <a:xfrm>
            <a:off x="668670" y="426955"/>
            <a:ext cx="364202" cy="406258"/>
            <a:chOff x="6682263" y="3804621"/>
            <a:chExt cx="364202" cy="40625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AF46BF2-1356-4C84-9266-9500E7CC8330}"/>
                </a:ext>
              </a:extLst>
            </p:cNvPr>
            <p:cNvSpPr/>
            <p:nvPr/>
          </p:nvSpPr>
          <p:spPr>
            <a:xfrm>
              <a:off x="6739467" y="3890839"/>
              <a:ext cx="232860" cy="32004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531B7E4-65F2-47CE-9B71-CDDBAC2246E3}"/>
                </a:ext>
              </a:extLst>
            </p:cNvPr>
            <p:cNvSpPr/>
            <p:nvPr/>
          </p:nvSpPr>
          <p:spPr>
            <a:xfrm>
              <a:off x="6789981" y="3804621"/>
              <a:ext cx="137160" cy="91440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B4A0786-B6C3-48B6-B60C-59607490D153}"/>
                </a:ext>
              </a:extLst>
            </p:cNvPr>
            <p:cNvSpPr txBox="1"/>
            <p:nvPr/>
          </p:nvSpPr>
          <p:spPr>
            <a:xfrm>
              <a:off x="6682263" y="388945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Webdings" panose="05030102010509060703" pitchFamily="18" charset="2"/>
                </a:rPr>
                <a:t>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-29">
            <a:hlinkClick r:id="" action="ppaction://media"/>
            <a:extLst>
              <a:ext uri="{FF2B5EF4-FFF2-40B4-BE49-F238E27FC236}">
                <a16:creationId xmlns:a16="http://schemas.microsoft.com/office/drawing/2014/main" id="{CA082FA3-E770-4AB7-BD03-F4A6E7515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96982" y="4350367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FF2A62-B076-4BF9-A478-4F075295DB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484" y="1996248"/>
            <a:ext cx="5939736" cy="1822219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20582490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7552" y="22475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Power Supply: </a:t>
            </a:r>
            <a:r>
              <a:rPr lang="en-US" sz="2800" dirty="0">
                <a:latin typeface="+mn-lt"/>
              </a:rPr>
              <a:t>Battery</a:t>
            </a:r>
            <a:r>
              <a:rPr lang="en-US" sz="32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Charger</a:t>
            </a:r>
            <a:endParaRPr lang="en-US" sz="3600" dirty="0">
              <a:latin typeface="+mn-lt"/>
            </a:endParaRP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AD86B-B27C-4D84-A090-65954B4E336F}"/>
              </a:ext>
            </a:extLst>
          </p:cNvPr>
          <p:cNvSpPr txBox="1"/>
          <p:nvPr/>
        </p:nvSpPr>
        <p:spPr>
          <a:xfrm>
            <a:off x="784916" y="1006964"/>
            <a:ext cx="3105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Design and Build?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C051F1D1-8433-4EB1-AC91-169545092444}"/>
              </a:ext>
            </a:extLst>
          </p:cNvPr>
          <p:cNvSpPr txBox="1"/>
          <p:nvPr/>
        </p:nvSpPr>
        <p:spPr>
          <a:xfrm>
            <a:off x="1403349" y="1530114"/>
            <a:ext cx="6809316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600" b="1" u="sng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Basic NiMH Battery Charging Circuit Components</a:t>
            </a:r>
            <a:endParaRPr lang="en-US" sz="11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Regulated AC-to-DC Power Supply</a:t>
            </a:r>
            <a:endParaRPr lang="en-US" sz="12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WEBENCH assisted design for the complex circuitry</a:t>
            </a:r>
            <a:endParaRPr lang="en-US" sz="12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00150" marR="0" lvl="2" indent="-285750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Flyback Control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Cambria Math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Circuit Isolation 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12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Current Control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(extra important for NiMH chemistry)</a:t>
            </a:r>
            <a:endParaRPr lang="en-US" sz="12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"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Relatively simple circuit to design and test </a:t>
            </a:r>
            <a:endParaRPr lang="en-US" sz="12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Voltage Regulation</a:t>
            </a:r>
            <a:endParaRPr lang="en-US" sz="12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"/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Design with WEBENCH</a:t>
            </a:r>
            <a:endParaRPr lang="en-US" sz="12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"/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Overcharge and Thermal Protection</a:t>
            </a:r>
            <a:endParaRPr lang="en-US" sz="12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Multiple Techniques Require Significant Study</a:t>
            </a:r>
            <a:endParaRPr lang="en-US" sz="12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- 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Timer - Thermal Detection - Neg. Delta Voltage Detection – Trickle Charging</a:t>
            </a:r>
            <a:endParaRPr lang="en-US" sz="12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  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Sensitive monitoring for constant current essential for NiMH batteries</a:t>
            </a:r>
          </a:p>
        </p:txBody>
      </p:sp>
      <p:pic>
        <p:nvPicPr>
          <p:cNvPr id="16" name="Graphic 15" descr="Warning with solid fill">
            <a:extLst>
              <a:ext uri="{FF2B5EF4-FFF2-40B4-BE49-F238E27FC236}">
                <a16:creationId xmlns:a16="http://schemas.microsoft.com/office/drawing/2014/main" id="{5F4947CC-58BB-45C8-AD3B-3EF1A5488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3870" y="3805989"/>
            <a:ext cx="182880" cy="182880"/>
          </a:xfrm>
          <a:prstGeom prst="rect">
            <a:avLst/>
          </a:prstGeom>
        </p:spPr>
      </p:pic>
      <p:pic>
        <p:nvPicPr>
          <p:cNvPr id="30" name="Graphic 29" descr="Warning with solid fill">
            <a:extLst>
              <a:ext uri="{FF2B5EF4-FFF2-40B4-BE49-F238E27FC236}">
                <a16:creationId xmlns:a16="http://schemas.microsoft.com/office/drawing/2014/main" id="{914BD3F4-808E-46FE-8995-6554FFA64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3870" y="4248056"/>
            <a:ext cx="182880" cy="182880"/>
          </a:xfrm>
          <a:prstGeom prst="rect">
            <a:avLst/>
          </a:prstGeom>
        </p:spPr>
      </p:pic>
      <p:sp>
        <p:nvSpPr>
          <p:cNvPr id="20" name="Rectangle 5">
            <a:extLst>
              <a:ext uri="{FF2B5EF4-FFF2-40B4-BE49-F238E27FC236}">
                <a16:creationId xmlns:a16="http://schemas.microsoft.com/office/drawing/2014/main" id="{548C3245-CFB5-4016-8601-9AD3CB6B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04" y="3229801"/>
            <a:ext cx="6915997" cy="6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7078F96C-4F2B-4C86-BBB4-526835C2F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997" y="4520357"/>
            <a:ext cx="4150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Almost A Senior Design Project in Itself</a:t>
            </a:r>
            <a:r>
              <a:rPr kumimoji="0" lang="en-US" altLang="en-US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4" name="Graphic 33" descr="Warning with solid fill">
            <a:extLst>
              <a:ext uri="{FF2B5EF4-FFF2-40B4-BE49-F238E27FC236}">
                <a16:creationId xmlns:a16="http://schemas.microsoft.com/office/drawing/2014/main" id="{722501D4-3285-4810-B960-C872C3C11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3182" y="4598194"/>
            <a:ext cx="204256" cy="182880"/>
          </a:xfrm>
          <a:prstGeom prst="rect">
            <a:avLst/>
          </a:prstGeom>
        </p:spPr>
      </p:pic>
      <p:pic>
        <p:nvPicPr>
          <p:cNvPr id="36" name="Graphic 35" descr="Warning with solid fill">
            <a:extLst>
              <a:ext uri="{FF2B5EF4-FFF2-40B4-BE49-F238E27FC236}">
                <a16:creationId xmlns:a16="http://schemas.microsoft.com/office/drawing/2014/main" id="{37CA4724-D329-484C-8C0D-08661D8E8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8562" y="4598194"/>
            <a:ext cx="204256" cy="1828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37F767A-5BEB-4965-B44A-93CD5E68DDFF}"/>
              </a:ext>
            </a:extLst>
          </p:cNvPr>
          <p:cNvSpPr txBox="1"/>
          <p:nvPr/>
        </p:nvSpPr>
        <p:spPr>
          <a:xfrm>
            <a:off x="7366000" y="2408850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Out of Stock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Components</a:t>
            </a:r>
          </a:p>
        </p:txBody>
      </p:sp>
      <p:pic>
        <p:nvPicPr>
          <p:cNvPr id="39" name="Graphic 38" descr="Warning with solid fill">
            <a:extLst>
              <a:ext uri="{FF2B5EF4-FFF2-40B4-BE49-F238E27FC236}">
                <a16:creationId xmlns:a16="http://schemas.microsoft.com/office/drawing/2014/main" id="{34856872-0C30-4429-AD7D-1264829A7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1744" y="2571750"/>
            <a:ext cx="204256" cy="182880"/>
          </a:xfrm>
          <a:prstGeom prst="rect">
            <a:avLst/>
          </a:prstGeom>
        </p:spPr>
      </p:pic>
      <p:pic>
        <p:nvPicPr>
          <p:cNvPr id="25" name="Graphic 24" descr="Warning with solid fill">
            <a:extLst>
              <a:ext uri="{FF2B5EF4-FFF2-40B4-BE49-F238E27FC236}">
                <a16:creationId xmlns:a16="http://schemas.microsoft.com/office/drawing/2014/main" id="{26D21432-A128-456A-92B6-6E953C79C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4567" y="2571750"/>
            <a:ext cx="204256" cy="182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21EC81-6F9B-4F87-8D18-EB095FCFC5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000" y="1064595"/>
            <a:ext cx="1860593" cy="329608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8E634A03-DCA7-4B66-BA66-0C2586129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D2AD06C-6162-4885-88BB-AD746687F3AD}"/>
              </a:ext>
            </a:extLst>
          </p:cNvPr>
          <p:cNvGrpSpPr/>
          <p:nvPr/>
        </p:nvGrpSpPr>
        <p:grpSpPr>
          <a:xfrm>
            <a:off x="668670" y="426955"/>
            <a:ext cx="364202" cy="406258"/>
            <a:chOff x="6682263" y="3804621"/>
            <a:chExt cx="364202" cy="40625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B7B3D8F-7305-445B-836D-58A77C586672}"/>
                </a:ext>
              </a:extLst>
            </p:cNvPr>
            <p:cNvSpPr/>
            <p:nvPr/>
          </p:nvSpPr>
          <p:spPr>
            <a:xfrm>
              <a:off x="6739467" y="3890839"/>
              <a:ext cx="232860" cy="32004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113B1C4-B946-409B-888C-368873629556}"/>
                </a:ext>
              </a:extLst>
            </p:cNvPr>
            <p:cNvSpPr/>
            <p:nvPr/>
          </p:nvSpPr>
          <p:spPr>
            <a:xfrm>
              <a:off x="6789981" y="3804621"/>
              <a:ext cx="137160" cy="91440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1F2FD62-3DCE-4096-A73C-A328BF0C05C0}"/>
                </a:ext>
              </a:extLst>
            </p:cNvPr>
            <p:cNvSpPr txBox="1"/>
            <p:nvPr/>
          </p:nvSpPr>
          <p:spPr>
            <a:xfrm>
              <a:off x="6682263" y="388945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Webdings" panose="05030102010509060703" pitchFamily="18" charset="2"/>
                </a:rPr>
                <a:t>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-30">
            <a:hlinkClick r:id="" action="ppaction://media"/>
            <a:extLst>
              <a:ext uri="{FF2B5EF4-FFF2-40B4-BE49-F238E27FC236}">
                <a16:creationId xmlns:a16="http://schemas.microsoft.com/office/drawing/2014/main" id="{7CDAAE0D-553D-4B56-8F66-EFB7D85B8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0688" y="37131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26292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7552" y="216290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Power Supply: </a:t>
            </a:r>
            <a:r>
              <a:rPr lang="en-US" sz="2800" dirty="0">
                <a:latin typeface="+mn-lt"/>
              </a:rPr>
              <a:t>Battery</a:t>
            </a:r>
            <a:r>
              <a:rPr lang="en-US" sz="32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Charger</a:t>
            </a:r>
            <a:endParaRPr lang="en-US" sz="2400" dirty="0"/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2C9ADD1-05B3-4D6F-9742-417CDBBEB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97" y="1168184"/>
            <a:ext cx="3952828" cy="3458825"/>
          </a:xfrm>
          <a:prstGeom prst="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23E551-02F8-4344-9531-DBD823C783A9}"/>
              </a:ext>
            </a:extLst>
          </p:cNvPr>
          <p:cNvSpPr txBox="1"/>
          <p:nvPr/>
        </p:nvSpPr>
        <p:spPr>
          <a:xfrm>
            <a:off x="340545" y="2217807"/>
            <a:ext cx="1572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n-lt"/>
              </a:rPr>
              <a:t>IN STOCK</a:t>
            </a:r>
          </a:p>
          <a:p>
            <a:pPr algn="ctr"/>
            <a:r>
              <a:rPr lang="en-US" sz="2000" b="1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+mn-lt"/>
              </a:rPr>
              <a:t> !!!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542CE4-8EEA-4817-9FFA-186FA696BA2E}"/>
              </a:ext>
            </a:extLst>
          </p:cNvPr>
          <p:cNvSpPr txBox="1"/>
          <p:nvPr/>
        </p:nvSpPr>
        <p:spPr>
          <a:xfrm rot="20356238">
            <a:off x="6956570" y="2132914"/>
            <a:ext cx="1523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Built-in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Overcharge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Protection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4C8C8D8-F6C7-49E6-AE6B-C0D2EFDDC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C6ABC38-1ACF-44CC-B547-0AC1A70AD110}"/>
              </a:ext>
            </a:extLst>
          </p:cNvPr>
          <p:cNvGrpSpPr/>
          <p:nvPr/>
        </p:nvGrpSpPr>
        <p:grpSpPr>
          <a:xfrm>
            <a:off x="668670" y="426955"/>
            <a:ext cx="364202" cy="406258"/>
            <a:chOff x="6682263" y="3804621"/>
            <a:chExt cx="364202" cy="40625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87CE973-5C38-48EB-8562-870A103C081E}"/>
                </a:ext>
              </a:extLst>
            </p:cNvPr>
            <p:cNvSpPr/>
            <p:nvPr/>
          </p:nvSpPr>
          <p:spPr>
            <a:xfrm>
              <a:off x="6739467" y="3890839"/>
              <a:ext cx="232860" cy="32004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4ADB649-D54D-4B0A-BA04-95F6BD713259}"/>
                </a:ext>
              </a:extLst>
            </p:cNvPr>
            <p:cNvSpPr/>
            <p:nvPr/>
          </p:nvSpPr>
          <p:spPr>
            <a:xfrm>
              <a:off x="6789981" y="3804621"/>
              <a:ext cx="137160" cy="91440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F60F29-CED8-4A78-8388-57B5EBE31E46}"/>
                </a:ext>
              </a:extLst>
            </p:cNvPr>
            <p:cNvSpPr txBox="1"/>
            <p:nvPr/>
          </p:nvSpPr>
          <p:spPr>
            <a:xfrm>
              <a:off x="6682263" y="388945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Webdings" panose="05030102010509060703" pitchFamily="18" charset="2"/>
                </a:rPr>
                <a:t>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Sl-31">
            <a:hlinkClick r:id="" action="ppaction://media"/>
            <a:extLst>
              <a:ext uri="{FF2B5EF4-FFF2-40B4-BE49-F238E27FC236}">
                <a16:creationId xmlns:a16="http://schemas.microsoft.com/office/drawing/2014/main" id="{04AF2FD7-5A7D-4334-A153-54DA4DB3F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9989" y="3586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92958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480060" y="244026"/>
            <a:ext cx="3276451" cy="1495505"/>
          </a:xfrm>
          <a:prstGeom prst="rect">
            <a:avLst/>
          </a:prstGeom>
        </p:spPr>
        <p:txBody>
          <a:bodyPr spcFirstLastPara="1" lIns="68569" tIns="34275" rIns="68569" bIns="34275" anchor="b" anchorCtr="0">
            <a:normAutofit/>
          </a:bodyPr>
          <a:lstStyle/>
          <a:p>
            <a:pPr>
              <a:buSzPts val="2800"/>
            </a:pPr>
            <a:r>
              <a:rPr lang="en-US" sz="3800" b="1" dirty="0"/>
              <a:t>SPONSOR</a:t>
            </a:r>
            <a:br>
              <a:rPr lang="en-US" sz="3800" b="1" dirty="0"/>
            </a:br>
            <a:r>
              <a:rPr lang="en-US" sz="1000" b="1" dirty="0"/>
              <a:t> </a:t>
            </a:r>
            <a:br>
              <a:rPr lang="en-US" sz="3800" dirty="0"/>
            </a:br>
            <a:r>
              <a:rPr lang="en-US" sz="2000" b="1" dirty="0"/>
              <a:t>Le Phan</a:t>
            </a:r>
            <a:br>
              <a:rPr lang="en-US" sz="4000" b="1" dirty="0"/>
            </a:br>
            <a:r>
              <a:rPr lang="en-US" sz="1600" b="1" dirty="0"/>
              <a:t>Mechanical Engineer </a:t>
            </a:r>
            <a:br>
              <a:rPr lang="en-US" sz="1600" b="1" dirty="0"/>
            </a:br>
            <a:r>
              <a:rPr lang="en-US" sz="1600" b="1" dirty="0"/>
              <a:t>and Author</a:t>
            </a:r>
            <a:endParaRPr lang="en-US" sz="3800" b="1" dirty="0"/>
          </a:p>
        </p:txBody>
      </p:sp>
      <p:sp>
        <p:nvSpPr>
          <p:cNvPr id="122" name="Google Shape;122;p15"/>
          <p:cNvSpPr txBox="1">
            <a:spLocks noGrp="1"/>
          </p:cNvSpPr>
          <p:nvPr>
            <p:ph idx="1"/>
          </p:nvPr>
        </p:nvSpPr>
        <p:spPr>
          <a:xfrm>
            <a:off x="480060" y="2185154"/>
            <a:ext cx="3182691" cy="2490501"/>
          </a:xfrm>
          <a:prstGeom prst="rect">
            <a:avLst/>
          </a:prstGeom>
        </p:spPr>
        <p:txBody>
          <a:bodyPr spcFirstLastPara="1" lIns="68569" tIns="34275" rIns="68569" bIns="34275" anchorCtr="0">
            <a:normAutofit lnSpcReduction="10000"/>
          </a:bodyPr>
          <a:lstStyle/>
          <a:p>
            <a:pPr marL="229500" indent="-229500">
              <a:spcBef>
                <a:spcPts val="0"/>
              </a:spcBef>
            </a:pPr>
            <a:r>
              <a:rPr lang="en-US" sz="1700" dirty="0"/>
              <a:t>Notably worked with the mechanical design of the Avatar ride at Walt Disney’s Animal Kingdom</a:t>
            </a:r>
          </a:p>
          <a:p>
            <a:pPr marL="229500" indent="-229500">
              <a:spcBef>
                <a:spcPts val="0"/>
              </a:spcBef>
            </a:pPr>
            <a:endParaRPr lang="en-US" sz="1700" dirty="0"/>
          </a:p>
          <a:p>
            <a:pPr marL="229500" indent="-229500">
              <a:spcBef>
                <a:spcPts val="0"/>
              </a:spcBef>
            </a:pPr>
            <a:r>
              <a:rPr lang="en-US" sz="1700" dirty="0"/>
              <a:t>Author of “</a:t>
            </a:r>
            <a:r>
              <a:rPr lang="en-US" sz="1700" i="1" dirty="0"/>
              <a:t>How to Design Mechanisms that last a Lifetime: Practical Applications of </a:t>
            </a:r>
            <a:r>
              <a:rPr lang="en-US" sz="1700" i="1" dirty="0" err="1"/>
              <a:t>Gruebler’s</a:t>
            </a:r>
            <a:r>
              <a:rPr lang="en-US" sz="1700" i="1" dirty="0"/>
              <a:t> Count</a:t>
            </a:r>
            <a:r>
              <a:rPr lang="en-US" sz="1700" dirty="0"/>
              <a:t>”</a:t>
            </a:r>
          </a:p>
          <a:p>
            <a:pPr marL="229500" indent="-229500">
              <a:spcBef>
                <a:spcPts val="0"/>
              </a:spcBef>
            </a:pPr>
            <a:endParaRPr lang="en-US" sz="1700" dirty="0"/>
          </a:p>
          <a:p>
            <a:pPr marL="229500" indent="-229500">
              <a:spcBef>
                <a:spcPts val="0"/>
              </a:spcBef>
            </a:pPr>
            <a:r>
              <a:rPr lang="en-US" sz="1700" dirty="0"/>
              <a:t>YouTube Channel Host </a:t>
            </a:r>
            <a:r>
              <a:rPr lang="en-US" sz="900" i="1" dirty="0"/>
              <a:t>https://youtube.com/channel/UCEYqGvJE61nq9rFS-z_2sSA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2672E46-C021-4C63-A532-91C8B725E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b="16169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948FDF-3243-47B0-B631-1FC0EDDE0BAC}"/>
              </a:ext>
            </a:extLst>
          </p:cNvPr>
          <p:cNvSpPr/>
          <p:nvPr/>
        </p:nvSpPr>
        <p:spPr>
          <a:xfrm>
            <a:off x="457204" y="1842592"/>
            <a:ext cx="3042138" cy="214808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de3-n">
            <a:hlinkClick r:id="" action="ppaction://media"/>
            <a:extLst>
              <a:ext uri="{FF2B5EF4-FFF2-40B4-BE49-F238E27FC236}">
                <a16:creationId xmlns:a16="http://schemas.microsoft.com/office/drawing/2014/main" id="{8418D632-C47A-4888-8DC4-F08CF1F16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1088" y="4500563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oogle Shape;118;p17">
            <a:extLst>
              <a:ext uri="{FF2B5EF4-FFF2-40B4-BE49-F238E27FC236}">
                <a16:creationId xmlns:a16="http://schemas.microsoft.com/office/drawing/2014/main" id="{A3AA81B7-AD4D-4CF9-9495-F098E717BFFA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6" name="Google Shape;119;p17">
              <a:extLst>
                <a:ext uri="{FF2B5EF4-FFF2-40B4-BE49-F238E27FC236}">
                  <a16:creationId xmlns:a16="http://schemas.microsoft.com/office/drawing/2014/main" id="{2EA687BA-A5B2-4D41-A6D5-048FBF4C3F7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;p17">
              <a:extLst>
                <a:ext uri="{FF2B5EF4-FFF2-40B4-BE49-F238E27FC236}">
                  <a16:creationId xmlns:a16="http://schemas.microsoft.com/office/drawing/2014/main" id="{98DF6A84-CA05-4CB5-8BE1-7418A671F5F7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;p17">
              <a:extLst>
                <a:ext uri="{FF2B5EF4-FFF2-40B4-BE49-F238E27FC236}">
                  <a16:creationId xmlns:a16="http://schemas.microsoft.com/office/drawing/2014/main" id="{547EDB82-ABA3-4149-A227-A3AFA6669EFA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9" name="Google Shape;122;p17">
              <a:extLst>
                <a:ext uri="{FF2B5EF4-FFF2-40B4-BE49-F238E27FC236}">
                  <a16:creationId xmlns:a16="http://schemas.microsoft.com/office/drawing/2014/main" id="{8EC22711-935D-4584-9189-B58B532F09FE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3;p17">
              <a:extLst>
                <a:ext uri="{FF2B5EF4-FFF2-40B4-BE49-F238E27FC236}">
                  <a16:creationId xmlns:a16="http://schemas.microsoft.com/office/drawing/2014/main" id="{0CD347EC-206D-44EC-BB59-49229F7A640B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24;p17">
              <a:extLst>
                <a:ext uri="{FF2B5EF4-FFF2-40B4-BE49-F238E27FC236}">
                  <a16:creationId xmlns:a16="http://schemas.microsoft.com/office/drawing/2014/main" id="{C5A25691-46D4-436F-80D3-4C59939D1131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5;p17">
              <a:extLst>
                <a:ext uri="{FF2B5EF4-FFF2-40B4-BE49-F238E27FC236}">
                  <a16:creationId xmlns:a16="http://schemas.microsoft.com/office/drawing/2014/main" id="{E06E08DC-2EF0-4C21-B4FD-2EA50E240D6F}"/>
                </a:ext>
              </a:extLst>
            </p:cNvPr>
            <p:cNvCxnSpPr>
              <a:endCxn id="6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6;p17">
              <a:extLst>
                <a:ext uri="{FF2B5EF4-FFF2-40B4-BE49-F238E27FC236}">
                  <a16:creationId xmlns:a16="http://schemas.microsoft.com/office/drawing/2014/main" id="{B2E0BC7F-B7A3-45BF-A8D2-37922562555F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5" name="Google Shape;127;p17">
              <a:extLst>
                <a:ext uri="{FF2B5EF4-FFF2-40B4-BE49-F238E27FC236}">
                  <a16:creationId xmlns:a16="http://schemas.microsoft.com/office/drawing/2014/main" id="{2D997256-509D-4CAE-A776-FDEABD36DD88}"/>
                </a:ext>
              </a:extLst>
            </p:cNvPr>
            <p:cNvCxnSpPr>
              <a:stCxn id="6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87;p13">
            <a:extLst>
              <a:ext uri="{FF2B5EF4-FFF2-40B4-BE49-F238E27FC236}">
                <a16:creationId xmlns:a16="http://schemas.microsoft.com/office/drawing/2014/main" id="{8FDD23CB-9802-416C-8774-270458A5D6DE}"/>
              </a:ext>
            </a:extLst>
          </p:cNvPr>
          <p:cNvSpPr txBox="1">
            <a:spLocks/>
          </p:cNvSpPr>
          <p:nvPr/>
        </p:nvSpPr>
        <p:spPr>
          <a:xfrm>
            <a:off x="1377551" y="199355"/>
            <a:ext cx="7547283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Power Supply: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The Circuit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28CFD7C-19BC-42F8-8E08-384B78D70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0874A23-FC7F-49C3-BB94-315F9865A2E1}"/>
              </a:ext>
            </a:extLst>
          </p:cNvPr>
          <p:cNvGrpSpPr/>
          <p:nvPr/>
        </p:nvGrpSpPr>
        <p:grpSpPr>
          <a:xfrm>
            <a:off x="668670" y="426955"/>
            <a:ext cx="364202" cy="406258"/>
            <a:chOff x="6682263" y="3804621"/>
            <a:chExt cx="364202" cy="4062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A30CCB9-C81C-456A-855B-BEE7CC1687E5}"/>
                </a:ext>
              </a:extLst>
            </p:cNvPr>
            <p:cNvSpPr/>
            <p:nvPr/>
          </p:nvSpPr>
          <p:spPr>
            <a:xfrm>
              <a:off x="6739467" y="3890839"/>
              <a:ext cx="232860" cy="32004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E5DB147-1C97-48EB-B179-9F4EE807C7E1}"/>
                </a:ext>
              </a:extLst>
            </p:cNvPr>
            <p:cNvSpPr/>
            <p:nvPr/>
          </p:nvSpPr>
          <p:spPr>
            <a:xfrm>
              <a:off x="6789981" y="3804621"/>
              <a:ext cx="137160" cy="91440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660744-023F-4394-9629-FE1A75650007}"/>
                </a:ext>
              </a:extLst>
            </p:cNvPr>
            <p:cNvSpPr txBox="1"/>
            <p:nvPr/>
          </p:nvSpPr>
          <p:spPr>
            <a:xfrm>
              <a:off x="6682263" y="388945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Webdings" panose="05030102010509060703" pitchFamily="18" charset="2"/>
                </a:rPr>
                <a:t>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Sl-32">
            <a:hlinkClick r:id="" action="ppaction://media"/>
            <a:extLst>
              <a:ext uri="{FF2B5EF4-FFF2-40B4-BE49-F238E27FC236}">
                <a16:creationId xmlns:a16="http://schemas.microsoft.com/office/drawing/2014/main" id="{0EC42950-DA52-4359-9768-ED4117015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071" y="4299023"/>
            <a:ext cx="487363" cy="4873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56FAB0-AD95-4ED9-84E7-58B9B81E0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671" y="1084973"/>
            <a:ext cx="7684668" cy="328669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87157172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oogle Shape;118;p17">
            <a:extLst>
              <a:ext uri="{FF2B5EF4-FFF2-40B4-BE49-F238E27FC236}">
                <a16:creationId xmlns:a16="http://schemas.microsoft.com/office/drawing/2014/main" id="{A3AA81B7-AD4D-4CF9-9495-F098E717BFFA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6" name="Google Shape;119;p17">
              <a:extLst>
                <a:ext uri="{FF2B5EF4-FFF2-40B4-BE49-F238E27FC236}">
                  <a16:creationId xmlns:a16="http://schemas.microsoft.com/office/drawing/2014/main" id="{2EA687BA-A5B2-4D41-A6D5-048FBF4C3F7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0;p17">
              <a:extLst>
                <a:ext uri="{FF2B5EF4-FFF2-40B4-BE49-F238E27FC236}">
                  <a16:creationId xmlns:a16="http://schemas.microsoft.com/office/drawing/2014/main" id="{98DF6A84-CA05-4CB5-8BE1-7418A671F5F7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1;p17">
              <a:extLst>
                <a:ext uri="{FF2B5EF4-FFF2-40B4-BE49-F238E27FC236}">
                  <a16:creationId xmlns:a16="http://schemas.microsoft.com/office/drawing/2014/main" id="{547EDB82-ABA3-4149-A227-A3AFA6669EFA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9" name="Google Shape;122;p17">
              <a:extLst>
                <a:ext uri="{FF2B5EF4-FFF2-40B4-BE49-F238E27FC236}">
                  <a16:creationId xmlns:a16="http://schemas.microsoft.com/office/drawing/2014/main" id="{8EC22711-935D-4584-9189-B58B532F09FE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3;p17">
              <a:extLst>
                <a:ext uri="{FF2B5EF4-FFF2-40B4-BE49-F238E27FC236}">
                  <a16:creationId xmlns:a16="http://schemas.microsoft.com/office/drawing/2014/main" id="{0CD347EC-206D-44EC-BB59-49229F7A640B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" name="Google Shape;124;p17">
              <a:extLst>
                <a:ext uri="{FF2B5EF4-FFF2-40B4-BE49-F238E27FC236}">
                  <a16:creationId xmlns:a16="http://schemas.microsoft.com/office/drawing/2014/main" id="{C5A25691-46D4-436F-80D3-4C59939D1131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5;p17">
              <a:extLst>
                <a:ext uri="{FF2B5EF4-FFF2-40B4-BE49-F238E27FC236}">
                  <a16:creationId xmlns:a16="http://schemas.microsoft.com/office/drawing/2014/main" id="{E06E08DC-2EF0-4C21-B4FD-2EA50E240D6F}"/>
                </a:ext>
              </a:extLst>
            </p:cNvPr>
            <p:cNvCxnSpPr>
              <a:endCxn id="6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6;p17">
              <a:extLst>
                <a:ext uri="{FF2B5EF4-FFF2-40B4-BE49-F238E27FC236}">
                  <a16:creationId xmlns:a16="http://schemas.microsoft.com/office/drawing/2014/main" id="{B2E0BC7F-B7A3-45BF-A8D2-37922562555F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5" name="Google Shape;127;p17">
              <a:extLst>
                <a:ext uri="{FF2B5EF4-FFF2-40B4-BE49-F238E27FC236}">
                  <a16:creationId xmlns:a16="http://schemas.microsoft.com/office/drawing/2014/main" id="{2D997256-509D-4CAE-A776-FDEABD36DD88}"/>
                </a:ext>
              </a:extLst>
            </p:cNvPr>
            <p:cNvCxnSpPr>
              <a:stCxn id="6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87;p13">
            <a:extLst>
              <a:ext uri="{FF2B5EF4-FFF2-40B4-BE49-F238E27FC236}">
                <a16:creationId xmlns:a16="http://schemas.microsoft.com/office/drawing/2014/main" id="{8FDD23CB-9802-416C-8774-270458A5D6DE}"/>
              </a:ext>
            </a:extLst>
          </p:cNvPr>
          <p:cNvSpPr txBox="1">
            <a:spLocks/>
          </p:cNvSpPr>
          <p:nvPr/>
        </p:nvSpPr>
        <p:spPr>
          <a:xfrm>
            <a:off x="1377551" y="199355"/>
            <a:ext cx="7547283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Power Supply: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The Switch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2BD6E3A-35D0-424D-BD77-45C734777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112CF0-DB63-4F1F-BBA0-C0E4ACB57D6C}"/>
              </a:ext>
            </a:extLst>
          </p:cNvPr>
          <p:cNvGrpSpPr/>
          <p:nvPr/>
        </p:nvGrpSpPr>
        <p:grpSpPr>
          <a:xfrm>
            <a:off x="668670" y="426955"/>
            <a:ext cx="364202" cy="406258"/>
            <a:chOff x="6682263" y="3804621"/>
            <a:chExt cx="364202" cy="4062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ADFE362-5B7F-4CCA-9E4E-21C805223408}"/>
                </a:ext>
              </a:extLst>
            </p:cNvPr>
            <p:cNvSpPr/>
            <p:nvPr/>
          </p:nvSpPr>
          <p:spPr>
            <a:xfrm>
              <a:off x="6739467" y="3890839"/>
              <a:ext cx="232860" cy="32004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B1CCD02-8EB9-4956-ABD1-966977E9DD38}"/>
                </a:ext>
              </a:extLst>
            </p:cNvPr>
            <p:cNvSpPr/>
            <p:nvPr/>
          </p:nvSpPr>
          <p:spPr>
            <a:xfrm>
              <a:off x="6789981" y="3804621"/>
              <a:ext cx="137160" cy="91440"/>
            </a:xfrm>
            <a:prstGeom prst="round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E46434-B2DC-4591-B056-EB37883FB47B}"/>
                </a:ext>
              </a:extLst>
            </p:cNvPr>
            <p:cNvSpPr txBox="1"/>
            <p:nvPr/>
          </p:nvSpPr>
          <p:spPr>
            <a:xfrm>
              <a:off x="6682263" y="3889451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Webdings" panose="05030102010509060703" pitchFamily="18" charset="2"/>
                </a:rPr>
                <a:t>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5274947-DDB3-47F7-AF7D-A74F7FBA4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26" y="2388524"/>
            <a:ext cx="1757892" cy="2154180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ECC1FA-7B1A-4E88-B6F5-7B8354E9E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603" y="1074798"/>
            <a:ext cx="4749799" cy="3082974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pic>
        <p:nvPicPr>
          <p:cNvPr id="2" name="Sl-34">
            <a:hlinkClick r:id="" action="ppaction://media"/>
            <a:extLst>
              <a:ext uri="{FF2B5EF4-FFF2-40B4-BE49-F238E27FC236}">
                <a16:creationId xmlns:a16="http://schemas.microsoft.com/office/drawing/2014/main" id="{A2493153-1348-46C1-8277-2239F54ED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9921" y="436349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61750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560733" y="304666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Prototype Circuit: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3D2387-9803-40D0-BD3C-4E7E90C537E5}"/>
              </a:ext>
            </a:extLst>
          </p:cNvPr>
          <p:cNvGrpSpPr/>
          <p:nvPr/>
        </p:nvGrpSpPr>
        <p:grpSpPr>
          <a:xfrm rot="5400000">
            <a:off x="680293" y="384679"/>
            <a:ext cx="365760" cy="548640"/>
            <a:chOff x="7331337" y="3906109"/>
            <a:chExt cx="249448" cy="40366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0BA1917-91C0-4699-B160-4B52D3511335}"/>
                </a:ext>
              </a:extLst>
            </p:cNvPr>
            <p:cNvGrpSpPr/>
            <p:nvPr/>
          </p:nvGrpSpPr>
          <p:grpSpPr>
            <a:xfrm>
              <a:off x="7331337" y="3906109"/>
              <a:ext cx="249448" cy="403662"/>
              <a:chOff x="7345152" y="3906109"/>
              <a:chExt cx="249448" cy="40366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B0D37A-7C19-460F-AFF1-8FEAA7F514CF}"/>
                  </a:ext>
                </a:extLst>
              </p:cNvPr>
              <p:cNvSpPr/>
              <p:nvPr/>
            </p:nvSpPr>
            <p:spPr>
              <a:xfrm>
                <a:off x="7345152" y="3906109"/>
                <a:ext cx="249448" cy="403662"/>
              </a:xfrm>
              <a:prstGeom prst="rect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A577D4A-D5A3-410A-9707-761D4D836CF9}"/>
                  </a:ext>
                </a:extLst>
              </p:cNvPr>
              <p:cNvSpPr/>
              <p:nvPr/>
            </p:nvSpPr>
            <p:spPr>
              <a:xfrm>
                <a:off x="7383608" y="3949191"/>
                <a:ext cx="45720" cy="4572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61649E1-EAF1-44B8-89EF-EE2F8CC97158}"/>
                  </a:ext>
                </a:extLst>
              </p:cNvPr>
              <p:cNvSpPr/>
              <p:nvPr/>
            </p:nvSpPr>
            <p:spPr>
              <a:xfrm>
                <a:off x="7466950" y="4016500"/>
                <a:ext cx="91440" cy="91440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E1997057-617B-404D-8337-351BCBB37D6D}"/>
                  </a:ext>
                </a:extLst>
              </p:cNvPr>
              <p:cNvSpPr/>
              <p:nvPr/>
            </p:nvSpPr>
            <p:spPr>
              <a:xfrm>
                <a:off x="7429328" y="4207020"/>
                <a:ext cx="91440" cy="45719"/>
              </a:xfrm>
              <a:prstGeom prst="round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Connector: Elbow 35">
                <a:extLst>
                  <a:ext uri="{FF2B5EF4-FFF2-40B4-BE49-F238E27FC236}">
                    <a16:creationId xmlns:a16="http://schemas.microsoft.com/office/drawing/2014/main" id="{351114E9-94D6-43EC-9F90-3AA878649731}"/>
                  </a:ext>
                </a:extLst>
              </p:cNvPr>
              <p:cNvCxnSpPr>
                <a:stCxn id="34" idx="2"/>
                <a:endCxn id="35" idx="1"/>
              </p:cNvCxnSpPr>
              <p:nvPr/>
            </p:nvCxnSpPr>
            <p:spPr>
              <a:xfrm rot="5400000">
                <a:off x="7410029" y="4127239"/>
                <a:ext cx="121940" cy="83342"/>
              </a:xfrm>
              <a:prstGeom prst="bentConnector4">
                <a:avLst>
                  <a:gd name="adj1" fmla="val 40627"/>
                  <a:gd name="adj2" fmla="val 149231"/>
                </a:avLst>
              </a:prstGeom>
              <a:ln w="1905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Connector: Elbow 36">
                <a:extLst>
                  <a:ext uri="{FF2B5EF4-FFF2-40B4-BE49-F238E27FC236}">
                    <a16:creationId xmlns:a16="http://schemas.microsoft.com/office/drawing/2014/main" id="{A2A7800F-956D-454D-85DA-E96F2F053798}"/>
                  </a:ext>
                </a:extLst>
              </p:cNvPr>
              <p:cNvCxnSpPr>
                <a:cxnSpLocks/>
                <a:stCxn id="34" idx="0"/>
                <a:endCxn id="33" idx="6"/>
              </p:cNvCxnSpPr>
              <p:nvPr/>
            </p:nvCxnSpPr>
            <p:spPr>
              <a:xfrm rot="16200000" flipV="1">
                <a:off x="7448775" y="3952605"/>
                <a:ext cx="44449" cy="83342"/>
              </a:xfrm>
              <a:prstGeom prst="bentConnector2">
                <a:avLst/>
              </a:prstGeom>
              <a:ln w="1905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8B2C31-9DEA-4B00-9A01-30D009A71C78}"/>
                </a:ext>
              </a:extLst>
            </p:cNvPr>
            <p:cNvSpPr/>
            <p:nvPr/>
          </p:nvSpPr>
          <p:spPr>
            <a:xfrm>
              <a:off x="7533851" y="4221492"/>
              <a:ext cx="18288" cy="182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55D494-8D8A-4C7C-83EC-4D758FA57F76}"/>
                </a:ext>
              </a:extLst>
            </p:cNvPr>
            <p:cNvCxnSpPr>
              <a:stCxn id="35" idx="3"/>
              <a:endCxn id="30" idx="5"/>
            </p:cNvCxnSpPr>
            <p:nvPr/>
          </p:nvCxnSpPr>
          <p:spPr>
            <a:xfrm>
              <a:off x="7506953" y="4229880"/>
              <a:ext cx="29576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VN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8B038A2C-FE5F-441B-9B3F-38080CBED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746" y="1023731"/>
            <a:ext cx="4794853" cy="3815103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grpSp>
        <p:nvGrpSpPr>
          <p:cNvPr id="15" name="Google Shape;118;p17">
            <a:extLst>
              <a:ext uri="{FF2B5EF4-FFF2-40B4-BE49-F238E27FC236}">
                <a16:creationId xmlns:a16="http://schemas.microsoft.com/office/drawing/2014/main" id="{185AA70A-2794-4DEA-866F-AC63664866F4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16" name="Google Shape;120;p17">
              <a:extLst>
                <a:ext uri="{FF2B5EF4-FFF2-40B4-BE49-F238E27FC236}">
                  <a16:creationId xmlns:a16="http://schemas.microsoft.com/office/drawing/2014/main" id="{6562EBA3-4354-43F2-9B6F-4D8575BA6039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;p17">
              <a:extLst>
                <a:ext uri="{FF2B5EF4-FFF2-40B4-BE49-F238E27FC236}">
                  <a16:creationId xmlns:a16="http://schemas.microsoft.com/office/drawing/2014/main" id="{20887097-D031-42E7-A7AE-3EF5EE12A794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0" name="Google Shape;122;p17">
              <a:extLst>
                <a:ext uri="{FF2B5EF4-FFF2-40B4-BE49-F238E27FC236}">
                  <a16:creationId xmlns:a16="http://schemas.microsoft.com/office/drawing/2014/main" id="{D6AD2052-9F57-481C-B7DE-5EB6C893F310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1" name="Google Shape;123;p17">
              <a:extLst>
                <a:ext uri="{FF2B5EF4-FFF2-40B4-BE49-F238E27FC236}">
                  <a16:creationId xmlns:a16="http://schemas.microsoft.com/office/drawing/2014/main" id="{A3FA24A1-713B-4BF5-9F5C-A51AC7A6983D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" name="Google Shape;124;p17">
              <a:extLst>
                <a:ext uri="{FF2B5EF4-FFF2-40B4-BE49-F238E27FC236}">
                  <a16:creationId xmlns:a16="http://schemas.microsoft.com/office/drawing/2014/main" id="{5E494E54-6978-4732-85A7-269D37956C0F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125;p17">
              <a:extLst>
                <a:ext uri="{FF2B5EF4-FFF2-40B4-BE49-F238E27FC236}">
                  <a16:creationId xmlns:a16="http://schemas.microsoft.com/office/drawing/2014/main" id="{361C186A-6744-456D-93AD-6AECA374C9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126;p17">
              <a:extLst>
                <a:ext uri="{FF2B5EF4-FFF2-40B4-BE49-F238E27FC236}">
                  <a16:creationId xmlns:a16="http://schemas.microsoft.com/office/drawing/2014/main" id="{D2EE2E19-E6CC-47B3-95EC-F51497FE9A93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25" name="Google Shape;127;p17">
              <a:extLst>
                <a:ext uri="{FF2B5EF4-FFF2-40B4-BE49-F238E27FC236}">
                  <a16:creationId xmlns:a16="http://schemas.microsoft.com/office/drawing/2014/main" id="{F34F2C94-8F11-429A-97E6-8CB40EBFB8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123;p17">
            <a:extLst>
              <a:ext uri="{FF2B5EF4-FFF2-40B4-BE49-F238E27FC236}">
                <a16:creationId xmlns:a16="http://schemas.microsoft.com/office/drawing/2014/main" id="{DC363428-48B8-4F1F-A0CD-4660FC8A55F0}"/>
              </a:ext>
            </a:extLst>
          </p:cNvPr>
          <p:cNvSpPr/>
          <p:nvPr/>
        </p:nvSpPr>
        <p:spPr>
          <a:xfrm rot="10800000" flipH="1">
            <a:off x="1086517" y="628300"/>
            <a:ext cx="351589" cy="44437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lide 17">
            <a:hlinkClick r:id="" action="ppaction://media"/>
            <a:extLst>
              <a:ext uri="{FF2B5EF4-FFF2-40B4-BE49-F238E27FC236}">
                <a16:creationId xmlns:a16="http://schemas.microsoft.com/office/drawing/2014/main" id="{4D2A3B6A-B4A0-4AAB-815F-D88241E46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88" y="3821113"/>
            <a:ext cx="487362" cy="4873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4274D6-09D2-4304-865B-629A845283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62700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6170624-C74E-426D-A0ED-31D90E0113D4}"/>
              </a:ext>
            </a:extLst>
          </p:cNvPr>
          <p:cNvGrpSpPr/>
          <p:nvPr/>
        </p:nvGrpSpPr>
        <p:grpSpPr>
          <a:xfrm rot="5400000">
            <a:off x="680293" y="384679"/>
            <a:ext cx="365760" cy="548640"/>
            <a:chOff x="7331337" y="3906109"/>
            <a:chExt cx="249448" cy="40366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E2DE07-C43F-4A5C-A7B2-4B2461115DAD}"/>
                </a:ext>
              </a:extLst>
            </p:cNvPr>
            <p:cNvGrpSpPr/>
            <p:nvPr/>
          </p:nvGrpSpPr>
          <p:grpSpPr>
            <a:xfrm>
              <a:off x="7331337" y="3906109"/>
              <a:ext cx="249448" cy="403662"/>
              <a:chOff x="7345152" y="3906109"/>
              <a:chExt cx="249448" cy="40366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AC9C2E4-EC90-4543-B079-89046E32CE43}"/>
                  </a:ext>
                </a:extLst>
              </p:cNvPr>
              <p:cNvSpPr/>
              <p:nvPr/>
            </p:nvSpPr>
            <p:spPr>
              <a:xfrm>
                <a:off x="7345152" y="3906109"/>
                <a:ext cx="249448" cy="403662"/>
              </a:xfrm>
              <a:prstGeom prst="rect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3F1BC77-80D5-462B-81AA-DB931AEC6424}"/>
                  </a:ext>
                </a:extLst>
              </p:cNvPr>
              <p:cNvSpPr/>
              <p:nvPr/>
            </p:nvSpPr>
            <p:spPr>
              <a:xfrm>
                <a:off x="7383608" y="3949191"/>
                <a:ext cx="45720" cy="4572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E41DE47-9BA3-4F7C-9862-848BF530560F}"/>
                  </a:ext>
                </a:extLst>
              </p:cNvPr>
              <p:cNvSpPr/>
              <p:nvPr/>
            </p:nvSpPr>
            <p:spPr>
              <a:xfrm>
                <a:off x="7466950" y="4016500"/>
                <a:ext cx="91440" cy="91440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3C9F768-7108-435F-A4B6-499DF7CDDC83}"/>
                  </a:ext>
                </a:extLst>
              </p:cNvPr>
              <p:cNvSpPr/>
              <p:nvPr/>
            </p:nvSpPr>
            <p:spPr>
              <a:xfrm>
                <a:off x="7429328" y="4207020"/>
                <a:ext cx="91440" cy="45719"/>
              </a:xfrm>
              <a:prstGeom prst="round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Connector: Elbow 40">
                <a:extLst>
                  <a:ext uri="{FF2B5EF4-FFF2-40B4-BE49-F238E27FC236}">
                    <a16:creationId xmlns:a16="http://schemas.microsoft.com/office/drawing/2014/main" id="{CE472D79-CCB3-4829-98B0-3A35D742B13B}"/>
                  </a:ext>
                </a:extLst>
              </p:cNvPr>
              <p:cNvCxnSpPr>
                <a:stCxn id="39" idx="2"/>
                <a:endCxn id="40" idx="1"/>
              </p:cNvCxnSpPr>
              <p:nvPr/>
            </p:nvCxnSpPr>
            <p:spPr>
              <a:xfrm rot="5400000">
                <a:off x="7410029" y="4127239"/>
                <a:ext cx="121940" cy="83342"/>
              </a:xfrm>
              <a:prstGeom prst="bentConnector4">
                <a:avLst>
                  <a:gd name="adj1" fmla="val 40627"/>
                  <a:gd name="adj2" fmla="val 149231"/>
                </a:avLst>
              </a:prstGeom>
              <a:ln w="1905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Connector: Elbow 41">
                <a:extLst>
                  <a:ext uri="{FF2B5EF4-FFF2-40B4-BE49-F238E27FC236}">
                    <a16:creationId xmlns:a16="http://schemas.microsoft.com/office/drawing/2014/main" id="{AF709A65-5755-48E9-A2A4-4D3FC1D6BF71}"/>
                  </a:ext>
                </a:extLst>
              </p:cNvPr>
              <p:cNvCxnSpPr>
                <a:cxnSpLocks/>
                <a:stCxn id="39" idx="0"/>
                <a:endCxn id="38" idx="6"/>
              </p:cNvCxnSpPr>
              <p:nvPr/>
            </p:nvCxnSpPr>
            <p:spPr>
              <a:xfrm rot="16200000" flipV="1">
                <a:off x="7448775" y="3952605"/>
                <a:ext cx="44449" cy="83342"/>
              </a:xfrm>
              <a:prstGeom prst="bentConnector2">
                <a:avLst/>
              </a:prstGeom>
              <a:ln w="19050"/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83B8F31-A10D-45EC-85B1-BDC89C00CA18}"/>
                </a:ext>
              </a:extLst>
            </p:cNvPr>
            <p:cNvSpPr/>
            <p:nvPr/>
          </p:nvSpPr>
          <p:spPr>
            <a:xfrm>
              <a:off x="7533851" y="4221492"/>
              <a:ext cx="18288" cy="182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E60FE7D-AFFD-4F64-AEF4-2FA376EFA2D6}"/>
                </a:ext>
              </a:extLst>
            </p:cNvPr>
            <p:cNvCxnSpPr>
              <a:stCxn id="40" idx="3"/>
              <a:endCxn id="35" idx="5"/>
            </p:cNvCxnSpPr>
            <p:nvPr/>
          </p:nvCxnSpPr>
          <p:spPr>
            <a:xfrm>
              <a:off x="7506953" y="4229880"/>
              <a:ext cx="29576" cy="0"/>
            </a:xfrm>
            <a:prstGeom prst="lin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560733" y="304666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/>
              <a:t>PCB Design:</a:t>
            </a: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VN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3" descr="Map&#10;&#10;Description automatically generated">
            <a:extLst>
              <a:ext uri="{FF2B5EF4-FFF2-40B4-BE49-F238E27FC236}">
                <a16:creationId xmlns:a16="http://schemas.microsoft.com/office/drawing/2014/main" id="{7CC23CAA-4CF7-42B6-BA67-AFC0EC19F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92245" y="607491"/>
            <a:ext cx="3646538" cy="47141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A320B9-6B78-4914-849C-6ADABA0FD4CD}"/>
              </a:ext>
            </a:extLst>
          </p:cNvPr>
          <p:cNvSpPr txBox="1"/>
          <p:nvPr/>
        </p:nvSpPr>
        <p:spPr>
          <a:xfrm rot="20383333">
            <a:off x="6262956" y="2689465"/>
            <a:ext cx="2794484" cy="999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IPC-2221A - Generic Standard on Printed Board Design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8048D5-B0FA-4123-A88B-6716495BB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45" y="2236185"/>
            <a:ext cx="1300990" cy="320319"/>
          </a:xfrm>
          <a:prstGeom prst="rect">
            <a:avLst/>
          </a:prstGeom>
        </p:spPr>
      </p:pic>
      <p:grpSp>
        <p:nvGrpSpPr>
          <p:cNvPr id="19" name="Google Shape;118;p17">
            <a:extLst>
              <a:ext uri="{FF2B5EF4-FFF2-40B4-BE49-F238E27FC236}">
                <a16:creationId xmlns:a16="http://schemas.microsoft.com/office/drawing/2014/main" id="{3B050E8D-F228-41F3-AE45-9D4B91AA10EE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20" name="Google Shape;120;p17">
              <a:extLst>
                <a:ext uri="{FF2B5EF4-FFF2-40B4-BE49-F238E27FC236}">
                  <a16:creationId xmlns:a16="http://schemas.microsoft.com/office/drawing/2014/main" id="{BC73BF2A-2FBB-4A60-A715-2CC95AA56D87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;p17">
              <a:extLst>
                <a:ext uri="{FF2B5EF4-FFF2-40B4-BE49-F238E27FC236}">
                  <a16:creationId xmlns:a16="http://schemas.microsoft.com/office/drawing/2014/main" id="{4A39C31B-6233-4382-8B6F-C099302E1032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3" name="Google Shape;122;p17">
              <a:extLst>
                <a:ext uri="{FF2B5EF4-FFF2-40B4-BE49-F238E27FC236}">
                  <a16:creationId xmlns:a16="http://schemas.microsoft.com/office/drawing/2014/main" id="{AFFD379E-CF18-4222-9D71-6D5CB87F34C5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4" name="Google Shape;123;p17">
              <a:extLst>
                <a:ext uri="{FF2B5EF4-FFF2-40B4-BE49-F238E27FC236}">
                  <a16:creationId xmlns:a16="http://schemas.microsoft.com/office/drawing/2014/main" id="{38B099CA-7B5D-4C86-9ED6-920815B4C2D9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" name="Google Shape;124;p17">
              <a:extLst>
                <a:ext uri="{FF2B5EF4-FFF2-40B4-BE49-F238E27FC236}">
                  <a16:creationId xmlns:a16="http://schemas.microsoft.com/office/drawing/2014/main" id="{D523380A-285E-4362-9B8F-155E89E77FEF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125;p17">
              <a:extLst>
                <a:ext uri="{FF2B5EF4-FFF2-40B4-BE49-F238E27FC236}">
                  <a16:creationId xmlns:a16="http://schemas.microsoft.com/office/drawing/2014/main" id="{8B054172-7146-4B3D-ABCE-54DCEAD909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126;p17">
              <a:extLst>
                <a:ext uri="{FF2B5EF4-FFF2-40B4-BE49-F238E27FC236}">
                  <a16:creationId xmlns:a16="http://schemas.microsoft.com/office/drawing/2014/main" id="{1C488DB8-9892-4C8F-8742-2EBACC0D4A50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28" name="Google Shape;127;p17">
              <a:extLst>
                <a:ext uri="{FF2B5EF4-FFF2-40B4-BE49-F238E27FC236}">
                  <a16:creationId xmlns:a16="http://schemas.microsoft.com/office/drawing/2014/main" id="{C716ED9B-090C-4466-B901-021F8EE5D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9" name="Google Shape;123;p17">
            <a:extLst>
              <a:ext uri="{FF2B5EF4-FFF2-40B4-BE49-F238E27FC236}">
                <a16:creationId xmlns:a16="http://schemas.microsoft.com/office/drawing/2014/main" id="{18E7921B-2E14-4E3C-97A1-E5779C3994DA}"/>
              </a:ext>
            </a:extLst>
          </p:cNvPr>
          <p:cNvSpPr/>
          <p:nvPr/>
        </p:nvSpPr>
        <p:spPr>
          <a:xfrm rot="10800000" flipH="1">
            <a:off x="1086517" y="628300"/>
            <a:ext cx="351589" cy="44437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Slide 18">
            <a:hlinkClick r:id="" action="ppaction://media"/>
            <a:extLst>
              <a:ext uri="{FF2B5EF4-FFF2-40B4-BE49-F238E27FC236}">
                <a16:creationId xmlns:a16="http://schemas.microsoft.com/office/drawing/2014/main" id="{65286BCA-F3A6-40BB-9048-387CAFB01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235" y="3741939"/>
            <a:ext cx="487362" cy="4873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6FE868-28D4-4D73-AABF-8F96ECB5C1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858308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VN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25" name="Picture 14">
            <a:extLst>
              <a:ext uri="{FF2B5EF4-FFF2-40B4-BE49-F238E27FC236}">
                <a16:creationId xmlns:a16="http://schemas.microsoft.com/office/drawing/2014/main" id="{4CC2A34D-221C-4413-AC1C-CFE253AB6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502">
            <a:off x="2098179" y="1242228"/>
            <a:ext cx="4435670" cy="3326753"/>
          </a:xfrm>
          <a:prstGeom prst="rect">
            <a:avLst/>
          </a:prstGeom>
          <a:noFill/>
          <a:ln w="76200"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15">
            <a:hlinkClick r:id="" action="ppaction://media"/>
            <a:extLst>
              <a:ext uri="{FF2B5EF4-FFF2-40B4-BE49-F238E27FC236}">
                <a16:creationId xmlns:a16="http://schemas.microsoft.com/office/drawing/2014/main" id="{B82DE390-82BF-462F-B511-BA5FEEFAD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625" y="3168650"/>
            <a:ext cx="487363" cy="487363"/>
          </a:xfrm>
          <a:prstGeom prst="rect">
            <a:avLst/>
          </a:prstGeom>
        </p:spPr>
      </p:pic>
      <p:sp>
        <p:nvSpPr>
          <p:cNvPr id="6" name="Google Shape;87;p13">
            <a:extLst>
              <a:ext uri="{FF2B5EF4-FFF2-40B4-BE49-F238E27FC236}">
                <a16:creationId xmlns:a16="http://schemas.microsoft.com/office/drawing/2014/main" id="{1D5CFABD-8B62-4D66-B983-6A135EC12B6F}"/>
              </a:ext>
            </a:extLst>
          </p:cNvPr>
          <p:cNvSpPr txBox="1">
            <a:spLocks/>
          </p:cNvSpPr>
          <p:nvPr/>
        </p:nvSpPr>
        <p:spPr>
          <a:xfrm>
            <a:off x="1438106" y="255258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Electronics Breadboard Testing</a:t>
            </a:r>
            <a:r>
              <a:rPr lang="en-US" sz="3600" b="1" dirty="0">
                <a:latin typeface="+mn-lt"/>
              </a:rPr>
              <a:t>:</a:t>
            </a:r>
          </a:p>
        </p:txBody>
      </p:sp>
      <p:grpSp>
        <p:nvGrpSpPr>
          <p:cNvPr id="7" name="Google Shape;118;p17">
            <a:extLst>
              <a:ext uri="{FF2B5EF4-FFF2-40B4-BE49-F238E27FC236}">
                <a16:creationId xmlns:a16="http://schemas.microsoft.com/office/drawing/2014/main" id="{DF40401F-2841-4755-9612-CAA11DA11FC6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8" name="Google Shape;120;p17">
              <a:extLst>
                <a:ext uri="{FF2B5EF4-FFF2-40B4-BE49-F238E27FC236}">
                  <a16:creationId xmlns:a16="http://schemas.microsoft.com/office/drawing/2014/main" id="{EE4A10D3-D336-4198-BC82-F90D459DC5C6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1;p17">
              <a:extLst>
                <a:ext uri="{FF2B5EF4-FFF2-40B4-BE49-F238E27FC236}">
                  <a16:creationId xmlns:a16="http://schemas.microsoft.com/office/drawing/2014/main" id="{A8BF5175-2C51-4867-8CAD-72F8B410DBAA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0" name="Google Shape;122;p17">
              <a:extLst>
                <a:ext uri="{FF2B5EF4-FFF2-40B4-BE49-F238E27FC236}">
                  <a16:creationId xmlns:a16="http://schemas.microsoft.com/office/drawing/2014/main" id="{4DFC7A4C-0EC3-41BD-9D87-B7F47F43B62B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1" name="Google Shape;123;p17">
              <a:extLst>
                <a:ext uri="{FF2B5EF4-FFF2-40B4-BE49-F238E27FC236}">
                  <a16:creationId xmlns:a16="http://schemas.microsoft.com/office/drawing/2014/main" id="{351FFE16-E180-4941-8DB3-7E8AE3FEE0FD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24;p17">
              <a:extLst>
                <a:ext uri="{FF2B5EF4-FFF2-40B4-BE49-F238E27FC236}">
                  <a16:creationId xmlns:a16="http://schemas.microsoft.com/office/drawing/2014/main" id="{CC2C2A05-F23B-4234-8964-66A84856EA96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25;p17">
              <a:extLst>
                <a:ext uri="{FF2B5EF4-FFF2-40B4-BE49-F238E27FC236}">
                  <a16:creationId xmlns:a16="http://schemas.microsoft.com/office/drawing/2014/main" id="{34FF5DEA-57A8-453F-A63E-DA71125441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26;p17">
              <a:extLst>
                <a:ext uri="{FF2B5EF4-FFF2-40B4-BE49-F238E27FC236}">
                  <a16:creationId xmlns:a16="http://schemas.microsoft.com/office/drawing/2014/main" id="{4C59219D-0E2E-4B3F-B281-89E619131931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6" name="Google Shape;127;p17">
              <a:extLst>
                <a:ext uri="{FF2B5EF4-FFF2-40B4-BE49-F238E27FC236}">
                  <a16:creationId xmlns:a16="http://schemas.microsoft.com/office/drawing/2014/main" id="{B9CE07C9-5DEE-473E-8776-E25FA3139A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123;p17">
            <a:extLst>
              <a:ext uri="{FF2B5EF4-FFF2-40B4-BE49-F238E27FC236}">
                <a16:creationId xmlns:a16="http://schemas.microsoft.com/office/drawing/2014/main" id="{5DD407FA-C2BE-4C67-B632-8C7FA0BA4B87}"/>
              </a:ext>
            </a:extLst>
          </p:cNvPr>
          <p:cNvSpPr/>
          <p:nvPr/>
        </p:nvSpPr>
        <p:spPr>
          <a:xfrm rot="10800000" flipH="1">
            <a:off x="1086517" y="628300"/>
            <a:ext cx="351589" cy="444370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FFFFF"/>
            </a:solidFill>
            <a:prstDash val="dash"/>
            <a:round/>
            <a:headEnd type="triangl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74;p46">
            <a:extLst>
              <a:ext uri="{FF2B5EF4-FFF2-40B4-BE49-F238E27FC236}">
                <a16:creationId xmlns:a16="http://schemas.microsoft.com/office/drawing/2014/main" id="{53B7A102-0F29-4DF3-9827-22A0ECE9384B}"/>
              </a:ext>
            </a:extLst>
          </p:cNvPr>
          <p:cNvSpPr/>
          <p:nvPr/>
        </p:nvSpPr>
        <p:spPr>
          <a:xfrm>
            <a:off x="8223503" y="2778092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90;p46">
            <a:extLst>
              <a:ext uri="{FF2B5EF4-FFF2-40B4-BE49-F238E27FC236}">
                <a16:creationId xmlns:a16="http://schemas.microsoft.com/office/drawing/2014/main" id="{C2D900F4-34AD-4CB5-98B4-E37F6411268B}"/>
              </a:ext>
            </a:extLst>
          </p:cNvPr>
          <p:cNvSpPr/>
          <p:nvPr/>
        </p:nvSpPr>
        <p:spPr>
          <a:xfrm>
            <a:off x="665940" y="454662"/>
            <a:ext cx="375993" cy="34727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552;p46">
            <a:extLst>
              <a:ext uri="{FF2B5EF4-FFF2-40B4-BE49-F238E27FC236}">
                <a16:creationId xmlns:a16="http://schemas.microsoft.com/office/drawing/2014/main" id="{3C01C7C1-334D-4C9A-9193-608B97AB81FA}"/>
              </a:ext>
            </a:extLst>
          </p:cNvPr>
          <p:cNvSpPr/>
          <p:nvPr/>
        </p:nvSpPr>
        <p:spPr>
          <a:xfrm>
            <a:off x="7409034" y="2719013"/>
            <a:ext cx="676633" cy="951817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C1BDBD-36AB-4A68-B501-775FBFA9DC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212511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VN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2" descr="RoHS compliance logo">
            <a:extLst>
              <a:ext uri="{FF2B5EF4-FFF2-40B4-BE49-F238E27FC236}">
                <a16:creationId xmlns:a16="http://schemas.microsoft.com/office/drawing/2014/main" id="{8AD693FC-9B57-40E1-9FFE-566AF80F8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96">
            <a:off x="568823" y="3855848"/>
            <a:ext cx="570227" cy="588771"/>
          </a:xfrm>
          <a:prstGeom prst="rect">
            <a:avLst/>
          </a:prstGeom>
          <a:noFill/>
          <a:effectLst>
            <a:glow rad="228600">
              <a:srgbClr val="339933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FA6730-C573-453A-9DF6-275D8FBD7F06}"/>
              </a:ext>
            </a:extLst>
          </p:cNvPr>
          <p:cNvSpPr txBox="1"/>
          <p:nvPr/>
        </p:nvSpPr>
        <p:spPr>
          <a:xfrm>
            <a:off x="1470959" y="1332935"/>
            <a:ext cx="665233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IPC-2221A - Generic Standard on Printed Board Design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ASTM F963-17 - Standard Consumer Safety Specification for Toy Safety </a:t>
            </a:r>
          </a:p>
          <a:p>
            <a:pPr>
              <a:buClr>
                <a:schemeClr val="bg1"/>
              </a:buClr>
            </a:pPr>
            <a:endParaRPr lang="en-US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IEC 60086-1  –  Primary Battery Standards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18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Directive 2011/65/EU - Restriction of Hazardous Substances (RoHS)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8" name="Google Shape;118;p17">
            <a:extLst>
              <a:ext uri="{FF2B5EF4-FFF2-40B4-BE49-F238E27FC236}">
                <a16:creationId xmlns:a16="http://schemas.microsoft.com/office/drawing/2014/main" id="{17D5633F-A3C5-4080-A0A5-164C3E62B79E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20" name="Google Shape;119;p17">
              <a:extLst>
                <a:ext uri="{FF2B5EF4-FFF2-40B4-BE49-F238E27FC236}">
                  <a16:creationId xmlns:a16="http://schemas.microsoft.com/office/drawing/2014/main" id="{6D557F8E-5FC7-48AE-A37C-5EF2E34A939D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0;p17">
              <a:extLst>
                <a:ext uri="{FF2B5EF4-FFF2-40B4-BE49-F238E27FC236}">
                  <a16:creationId xmlns:a16="http://schemas.microsoft.com/office/drawing/2014/main" id="{351F1642-84A0-4E4C-96CA-C69495488835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;p17">
              <a:extLst>
                <a:ext uri="{FF2B5EF4-FFF2-40B4-BE49-F238E27FC236}">
                  <a16:creationId xmlns:a16="http://schemas.microsoft.com/office/drawing/2014/main" id="{56C1435E-16FA-4945-9BC7-47B0416FB402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4" name="Google Shape;122;p17">
              <a:extLst>
                <a:ext uri="{FF2B5EF4-FFF2-40B4-BE49-F238E27FC236}">
                  <a16:creationId xmlns:a16="http://schemas.microsoft.com/office/drawing/2014/main" id="{66899A9E-5BA2-47F6-B216-D51C16F434E4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5" name="Google Shape;123;p17">
              <a:extLst>
                <a:ext uri="{FF2B5EF4-FFF2-40B4-BE49-F238E27FC236}">
                  <a16:creationId xmlns:a16="http://schemas.microsoft.com/office/drawing/2014/main" id="{D69AAA5A-5C1B-425A-87BD-43AAFFB419C9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" name="Google Shape;124;p17">
              <a:extLst>
                <a:ext uri="{FF2B5EF4-FFF2-40B4-BE49-F238E27FC236}">
                  <a16:creationId xmlns:a16="http://schemas.microsoft.com/office/drawing/2014/main" id="{E297F5AC-7C73-4360-B34E-B99BEB0DCA13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125;p17">
              <a:extLst>
                <a:ext uri="{FF2B5EF4-FFF2-40B4-BE49-F238E27FC236}">
                  <a16:creationId xmlns:a16="http://schemas.microsoft.com/office/drawing/2014/main" id="{F155C1FF-D8F7-4044-96D5-ABCDAD43B41E}"/>
                </a:ext>
              </a:extLst>
            </p:cNvPr>
            <p:cNvCxnSpPr>
              <a:endCxn id="20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126;p17">
              <a:extLst>
                <a:ext uri="{FF2B5EF4-FFF2-40B4-BE49-F238E27FC236}">
                  <a16:creationId xmlns:a16="http://schemas.microsoft.com/office/drawing/2014/main" id="{14E36CE0-29FD-4F34-8684-2469B14AD1BE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29" name="Google Shape;127;p17">
              <a:extLst>
                <a:ext uri="{FF2B5EF4-FFF2-40B4-BE49-F238E27FC236}">
                  <a16:creationId xmlns:a16="http://schemas.microsoft.com/office/drawing/2014/main" id="{D220E29B-8E76-43EF-B5B0-9BDE32B60671}"/>
                </a:ext>
              </a:extLst>
            </p:cNvPr>
            <p:cNvCxnSpPr>
              <a:stCxn id="20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0" name="Google Shape;87;p13">
            <a:extLst>
              <a:ext uri="{FF2B5EF4-FFF2-40B4-BE49-F238E27FC236}">
                <a16:creationId xmlns:a16="http://schemas.microsoft.com/office/drawing/2014/main" id="{B1A98AB3-E98D-4751-8D34-961AFF0EC0EE}"/>
              </a:ext>
            </a:extLst>
          </p:cNvPr>
          <p:cNvSpPr txBox="1">
            <a:spLocks/>
          </p:cNvSpPr>
          <p:nvPr/>
        </p:nvSpPr>
        <p:spPr>
          <a:xfrm>
            <a:off x="1377552" y="300959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Hardware</a:t>
            </a:r>
            <a:r>
              <a:rPr lang="en-US" sz="2400" b="1" dirty="0"/>
              <a:t> </a:t>
            </a:r>
            <a:r>
              <a:rPr lang="en-US" sz="3200" b="1" dirty="0"/>
              <a:t>Standards Apply</a:t>
            </a:r>
            <a:endParaRPr lang="en-US" sz="3600" dirty="0"/>
          </a:p>
        </p:txBody>
      </p:sp>
      <p:sp>
        <p:nvSpPr>
          <p:cNvPr id="31" name="Google Shape;599;p46">
            <a:extLst>
              <a:ext uri="{FF2B5EF4-FFF2-40B4-BE49-F238E27FC236}">
                <a16:creationId xmlns:a16="http://schemas.microsoft.com/office/drawing/2014/main" id="{D7BF06AA-CF9D-472C-B947-E8269D02A780}"/>
              </a:ext>
            </a:extLst>
          </p:cNvPr>
          <p:cNvSpPr/>
          <p:nvPr/>
        </p:nvSpPr>
        <p:spPr>
          <a:xfrm>
            <a:off x="511484" y="415924"/>
            <a:ext cx="717290" cy="47327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Standards">
            <a:hlinkClick r:id="" action="ppaction://media"/>
            <a:extLst>
              <a:ext uri="{FF2B5EF4-FFF2-40B4-BE49-F238E27FC236}">
                <a16:creationId xmlns:a16="http://schemas.microsoft.com/office/drawing/2014/main" id="{EE6F11C9-3BC7-4DB9-8B41-3D7B56FBE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5625" y="4449763"/>
            <a:ext cx="487363" cy="4873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A09E67-270C-4E8D-AAA5-65E1D399C4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8083014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7552" y="275558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Software Design:</a:t>
            </a:r>
            <a:endParaRPr lang="en-US" sz="3600" dirty="0"/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CF8D1E8D-EDD7-4DFB-94BD-1F0C80204585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JL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Google Shape;596;p46">
            <a:extLst>
              <a:ext uri="{FF2B5EF4-FFF2-40B4-BE49-F238E27FC236}">
                <a16:creationId xmlns:a16="http://schemas.microsoft.com/office/drawing/2014/main" id="{0DC2A3BE-0E55-4B7C-A961-C0FF9053BC17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Intro">
            <a:hlinkClick r:id="" action="ppaction://media"/>
            <a:extLst>
              <a:ext uri="{FF2B5EF4-FFF2-40B4-BE49-F238E27FC236}">
                <a16:creationId xmlns:a16="http://schemas.microsoft.com/office/drawing/2014/main" id="{AB58D13D-C350-45BC-9134-EAD0527C42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3025" y="3976688"/>
            <a:ext cx="487363" cy="4873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736B31-E30D-4F11-8044-21B8DB2A043F}"/>
              </a:ext>
            </a:extLst>
          </p:cNvPr>
          <p:cNvSpPr txBox="1"/>
          <p:nvPr/>
        </p:nvSpPr>
        <p:spPr>
          <a:xfrm>
            <a:off x="876947" y="1594410"/>
            <a:ext cx="4519759" cy="1922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700"/>
              </a:spcAft>
            </a:pPr>
            <a:r>
              <a:rPr lang="en-US" sz="2800" u="sng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Software Layers</a:t>
            </a:r>
            <a:endParaRPr lang="en-US" sz="700" u="sng" dirty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Application Software</a:t>
            </a:r>
            <a:endParaRPr lang="en-US" sz="2800" dirty="0">
              <a:solidFill>
                <a:schemeClr val="bg1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700"/>
              </a:spcAft>
            </a:pPr>
            <a:r>
              <a:rPr lang="en-US" sz="2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Embedded Software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922429-40C3-43AF-B7B0-F02E25A4C754}"/>
              </a:ext>
            </a:extLst>
          </p:cNvPr>
          <p:cNvSpPr/>
          <p:nvPr/>
        </p:nvSpPr>
        <p:spPr>
          <a:xfrm>
            <a:off x="698748" y="1303867"/>
            <a:ext cx="7760442" cy="309475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5F19D5-29CC-46F4-851D-E0D85421E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569" y="1721543"/>
            <a:ext cx="3062484" cy="207734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2EFF0-F702-4C96-BBDB-9D70A7A128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7605784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3" name="Google Shape;576;p46">
            <a:extLst>
              <a:ext uri="{FF2B5EF4-FFF2-40B4-BE49-F238E27FC236}">
                <a16:creationId xmlns:a16="http://schemas.microsoft.com/office/drawing/2014/main" id="{409118AE-3A85-4456-9597-E3BA06279B4F}"/>
              </a:ext>
            </a:extLst>
          </p:cNvPr>
          <p:cNvSpPr/>
          <p:nvPr/>
        </p:nvSpPr>
        <p:spPr>
          <a:xfrm>
            <a:off x="585470" y="464196"/>
            <a:ext cx="528243" cy="399679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7552" y="394096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b="1" dirty="0"/>
              <a:t>Software Block Diagram:</a:t>
            </a: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3B945B13-BA85-41C6-A94F-75F2E23D22E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A7E2E4-E922-495E-9892-B8DF7FEE3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2" y="1409350"/>
            <a:ext cx="8594900" cy="334005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365C6C0-DCE7-495A-8AB2-4AB709D8F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403" y="1513170"/>
            <a:ext cx="2741915" cy="29975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7B2DC856-85B4-4278-8C98-A52F41A6E177}"/>
              </a:ext>
            </a:extLst>
          </p:cNvPr>
          <p:cNvSpPr/>
          <p:nvPr/>
        </p:nvSpPr>
        <p:spPr>
          <a:xfrm>
            <a:off x="6070821" y="1440412"/>
            <a:ext cx="2846775" cy="4452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Google Shape;87;p13">
            <a:extLst>
              <a:ext uri="{FF2B5EF4-FFF2-40B4-BE49-F238E27FC236}">
                <a16:creationId xmlns:a16="http://schemas.microsoft.com/office/drawing/2014/main" id="{76A7CF20-5800-4610-B9FE-F2FA13436748}"/>
              </a:ext>
            </a:extLst>
          </p:cNvPr>
          <p:cNvSpPr txBox="1">
            <a:spLocks/>
          </p:cNvSpPr>
          <p:nvPr/>
        </p:nvSpPr>
        <p:spPr>
          <a:xfrm>
            <a:off x="5982891" y="1076312"/>
            <a:ext cx="2934705" cy="39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1600" b="1" dirty="0"/>
              <a:t>Symbol Table:</a:t>
            </a:r>
          </a:p>
        </p:txBody>
      </p:sp>
      <p:pic>
        <p:nvPicPr>
          <p:cNvPr id="16" name="Software block diagram (2)">
            <a:hlinkClick r:id="" action="ppaction://media"/>
            <a:extLst>
              <a:ext uri="{FF2B5EF4-FFF2-40B4-BE49-F238E27FC236}">
                <a16:creationId xmlns:a16="http://schemas.microsoft.com/office/drawing/2014/main" id="{3B37C9D1-9648-42DE-821F-8B143BD83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2225" y="3357563"/>
            <a:ext cx="487363" cy="4873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091FE1-CA76-49F7-8A56-AA2307D3E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411146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6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463051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defTabSz="914378">
              <a:buClr>
                <a:srgbClr val="FFFFFF"/>
              </a:buClr>
            </a:pPr>
            <a:r>
              <a:rPr lang="en-US" sz="3600" b="1" dirty="0">
                <a:solidFill>
                  <a:srgbClr val="FFFFFF"/>
                </a:solidFill>
              </a:rPr>
              <a:t>Application Software</a:t>
            </a:r>
            <a:r>
              <a:rPr lang="en-US" sz="3000" b="1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5" name="Google Shape;72;p12">
            <a:extLst>
              <a:ext uri="{FF2B5EF4-FFF2-40B4-BE49-F238E27FC236}">
                <a16:creationId xmlns:a16="http://schemas.microsoft.com/office/drawing/2014/main" id="{67F43E7F-EDE7-4FAE-8A2A-6F4CCA1AF0BC}"/>
              </a:ext>
            </a:extLst>
          </p:cNvPr>
          <p:cNvSpPr txBox="1"/>
          <p:nvPr/>
        </p:nvSpPr>
        <p:spPr>
          <a:xfrm>
            <a:off x="507078" y="1191789"/>
            <a:ext cx="5612115" cy="229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378">
              <a:spcBef>
                <a:spcPts val="600"/>
              </a:spcBef>
              <a:buClr>
                <a:srgbClr val="FFFFFF"/>
              </a:buClr>
            </a:pPr>
            <a:r>
              <a:rPr lang="en-US" sz="2400" b="1" u="sng" dirty="0">
                <a:solidFill>
                  <a:srgbClr val="FFFFFF"/>
                </a:solidFill>
              </a:rPr>
              <a:t>Development</a:t>
            </a:r>
            <a:endParaRPr lang="en-US" sz="2100" b="1" u="sng" dirty="0">
              <a:solidFill>
                <a:srgbClr val="FFFFFF"/>
              </a:solidFill>
              <a:latin typeface="Cousine"/>
              <a:ea typeface="Cousine"/>
              <a:cs typeface="Cousine"/>
            </a:endParaRPr>
          </a:p>
          <a:p>
            <a:pPr marL="171446" indent="-171446" defTabSz="914378"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Cousine"/>
                <a:ea typeface="Cousine"/>
                <a:cs typeface="Cousine"/>
              </a:rPr>
              <a:t>Android Studio</a:t>
            </a:r>
          </a:p>
          <a:p>
            <a:pPr marL="171446" indent="-171446" defTabSz="914378"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Cousine"/>
                <a:ea typeface="Cousine"/>
                <a:cs typeface="Cousine"/>
              </a:rPr>
              <a:t>Java Programming Language </a:t>
            </a:r>
          </a:p>
          <a:p>
            <a:pPr marL="171446" indent="-171446" defTabSz="914378"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FFFFFF"/>
                </a:solidFill>
                <a:latin typeface="Cousine"/>
                <a:ea typeface="Cousine"/>
                <a:cs typeface="Cousine"/>
              </a:rPr>
              <a:t>Bluetooth Wireless Connectivity</a:t>
            </a:r>
          </a:p>
          <a:p>
            <a:pPr marL="171446" indent="-171446" defTabSz="914378">
              <a:spcBef>
                <a:spcPts val="60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2100" b="1" dirty="0">
              <a:solidFill>
                <a:srgbClr val="FFFFFF"/>
              </a:solidFill>
              <a:latin typeface="Cousine"/>
              <a:ea typeface="Cousine"/>
              <a:cs typeface="Cousine"/>
            </a:endParaRPr>
          </a:p>
          <a:p>
            <a:pPr defTabSz="914378">
              <a:spcBef>
                <a:spcPts val="600"/>
              </a:spcBef>
              <a:buClr>
                <a:srgbClr val="FFFFFF"/>
              </a:buClr>
            </a:pPr>
            <a:endParaRPr lang="en-US" sz="21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defTabSz="914378">
              <a:spcBef>
                <a:spcPts val="600"/>
              </a:spcBef>
            </a:pPr>
            <a:endParaRPr lang="en-US" sz="21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defTabSz="914378"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JL</a:t>
            </a:r>
          </a:p>
        </p:txBody>
      </p:sp>
      <p:sp>
        <p:nvSpPr>
          <p:cNvPr id="20" name="Google Shape;593;p46">
            <a:extLst>
              <a:ext uri="{FF2B5EF4-FFF2-40B4-BE49-F238E27FC236}">
                <a16:creationId xmlns:a16="http://schemas.microsoft.com/office/drawing/2014/main" id="{429E9793-9036-4BC6-985B-552A77FE802A}"/>
              </a:ext>
            </a:extLst>
          </p:cNvPr>
          <p:cNvSpPr/>
          <p:nvPr/>
        </p:nvSpPr>
        <p:spPr>
          <a:xfrm>
            <a:off x="693258" y="439651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2A3EB83-622E-5D46-848C-E6D14934A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528" y="1188615"/>
            <a:ext cx="1504643" cy="3134198"/>
          </a:xfrm>
          <a:prstGeom prst="rect">
            <a:avLst/>
          </a:prstGeom>
        </p:spPr>
      </p:pic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CEB4027F-6162-4D4F-BEB6-06D7E0D0E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816196"/>
              </p:ext>
            </p:extLst>
          </p:nvPr>
        </p:nvGraphicFramePr>
        <p:xfrm>
          <a:off x="585471" y="3121197"/>
          <a:ext cx="2873055" cy="1701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Application software prt 1">
            <a:hlinkClick r:id="" action="ppaction://media"/>
            <a:extLst>
              <a:ext uri="{FF2B5EF4-FFF2-40B4-BE49-F238E27FC236}">
                <a16:creationId xmlns:a16="http://schemas.microsoft.com/office/drawing/2014/main" id="{A171128F-CC00-458A-802D-BD2D373E6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9726" y="3125018"/>
            <a:ext cx="487362" cy="487362"/>
          </a:xfrm>
          <a:prstGeom prst="rect">
            <a:avLst/>
          </a:prstGeom>
        </p:spPr>
      </p:pic>
      <p:pic>
        <p:nvPicPr>
          <p:cNvPr id="13" name="Application software part 2">
            <a:hlinkClick r:id="" action="ppaction://media"/>
            <a:extLst>
              <a:ext uri="{FF2B5EF4-FFF2-40B4-BE49-F238E27FC236}">
                <a16:creationId xmlns:a16="http://schemas.microsoft.com/office/drawing/2014/main" id="{3AA37D83-3D8A-4A23-A22A-771B835EF7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7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75627" y="3708030"/>
            <a:ext cx="487362" cy="4873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6542D9-BEBB-4F44-8B06-1E55ED648F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0162691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3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6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5" name="Google Shape;72;p12">
            <a:extLst>
              <a:ext uri="{FF2B5EF4-FFF2-40B4-BE49-F238E27FC236}">
                <a16:creationId xmlns:a16="http://schemas.microsoft.com/office/drawing/2014/main" id="{67F43E7F-EDE7-4FAE-8A2A-6F4CCA1AF0BC}"/>
              </a:ext>
            </a:extLst>
          </p:cNvPr>
          <p:cNvSpPr txBox="1"/>
          <p:nvPr/>
        </p:nvSpPr>
        <p:spPr>
          <a:xfrm>
            <a:off x="693258" y="1021611"/>
            <a:ext cx="8557919" cy="139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46" indent="-171446" defTabSz="914378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Tenorite" panose="00000500000000000000" pitchFamily="2" charset="0"/>
                <a:ea typeface="Cousine"/>
                <a:cs typeface="Cousine"/>
                <a:sym typeface="Cousine"/>
              </a:rPr>
              <a:t>Main page will present the toy features of lighting, sound, and motion</a:t>
            </a:r>
          </a:p>
          <a:p>
            <a:pPr marL="171446" indent="-171446" defTabSz="914378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Tenorite" panose="00000500000000000000" pitchFamily="2" charset="0"/>
                <a:ea typeface="Cousine"/>
                <a:cs typeface="Cousine"/>
                <a:sym typeface="Cousine"/>
              </a:rPr>
              <a:t>Selecting a feature will take a user to a feature page</a:t>
            </a:r>
          </a:p>
          <a:p>
            <a:pPr marL="171446" indent="-171446" defTabSz="914378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Tenorite" panose="00000500000000000000" pitchFamily="2" charset="0"/>
                <a:ea typeface="Cousine"/>
                <a:cs typeface="Cousine"/>
                <a:sym typeface="Cousine"/>
              </a:rPr>
              <a:t>Feature page will offer multiple exhibition options</a:t>
            </a: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defTabSz="914378"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JL</a:t>
            </a:r>
          </a:p>
        </p:txBody>
      </p:sp>
      <p:sp>
        <p:nvSpPr>
          <p:cNvPr id="20" name="Google Shape;593;p46">
            <a:extLst>
              <a:ext uri="{FF2B5EF4-FFF2-40B4-BE49-F238E27FC236}">
                <a16:creationId xmlns:a16="http://schemas.microsoft.com/office/drawing/2014/main" id="{429E9793-9036-4BC6-985B-552A77FE802A}"/>
              </a:ext>
            </a:extLst>
          </p:cNvPr>
          <p:cNvSpPr/>
          <p:nvPr/>
        </p:nvSpPr>
        <p:spPr>
          <a:xfrm>
            <a:off x="693258" y="439651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9" name="Google Shape;87;p13">
            <a:extLst>
              <a:ext uri="{FF2B5EF4-FFF2-40B4-BE49-F238E27FC236}">
                <a16:creationId xmlns:a16="http://schemas.microsoft.com/office/drawing/2014/main" id="{0DA8756F-0FD8-4A92-952E-36DF213DA96B}"/>
              </a:ext>
            </a:extLst>
          </p:cNvPr>
          <p:cNvSpPr txBox="1">
            <a:spLocks/>
          </p:cNvSpPr>
          <p:nvPr/>
        </p:nvSpPr>
        <p:spPr>
          <a:xfrm>
            <a:off x="1452172" y="250797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defTabSz="914378">
              <a:buClr>
                <a:srgbClr val="FFFFFF"/>
              </a:buClr>
            </a:pPr>
            <a:r>
              <a:rPr lang="en-US" sz="4400" b="1" dirty="0">
                <a:solidFill>
                  <a:srgbClr val="FFFFFF"/>
                </a:solidFill>
                <a:latin typeface="Tenorite" panose="00000500000000000000" pitchFamily="2" charset="0"/>
              </a:rPr>
              <a:t>Application GUI</a:t>
            </a:r>
            <a:r>
              <a:rPr lang="en-US" sz="3600" b="1" dirty="0">
                <a:solidFill>
                  <a:srgbClr val="FFFFFF"/>
                </a:solidFill>
                <a:latin typeface="Tenorite" panose="00000500000000000000" pitchFamily="2" charset="0"/>
              </a:rPr>
              <a:t>:</a:t>
            </a:r>
          </a:p>
        </p:txBody>
      </p:sp>
      <p:pic>
        <p:nvPicPr>
          <p:cNvPr id="28" name="Picture 27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715FE5C6-D1E0-6547-8B93-DD7A4106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30" y="2542509"/>
            <a:ext cx="1099831" cy="2324170"/>
          </a:xfrm>
          <a:prstGeom prst="rect">
            <a:avLst/>
          </a:prstGeom>
        </p:spPr>
      </p:pic>
      <p:pic>
        <p:nvPicPr>
          <p:cNvPr id="30" name="Picture 29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D05982D0-8643-604C-8D55-9F1E33ED1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455" y="2528621"/>
            <a:ext cx="1099831" cy="2351946"/>
          </a:xfrm>
          <a:prstGeom prst="rect">
            <a:avLst/>
          </a:prstGeom>
        </p:spPr>
      </p:pic>
      <p:pic>
        <p:nvPicPr>
          <p:cNvPr id="32" name="Picture 31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85A48C8B-9C21-E64B-A751-896372D5C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760" y="2542035"/>
            <a:ext cx="1099831" cy="2325118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08118CB-E2A1-4575-9EAB-084D541BF264}"/>
              </a:ext>
            </a:extLst>
          </p:cNvPr>
          <p:cNvSpPr/>
          <p:nvPr/>
        </p:nvSpPr>
        <p:spPr>
          <a:xfrm>
            <a:off x="2558693" y="3533144"/>
            <a:ext cx="411480" cy="3429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3" name="GUI">
            <a:hlinkClick r:id="" action="ppaction://media"/>
            <a:extLst>
              <a:ext uri="{FF2B5EF4-FFF2-40B4-BE49-F238E27FC236}">
                <a16:creationId xmlns:a16="http://schemas.microsoft.com/office/drawing/2014/main" id="{EBCAC75E-AAD1-4EB5-A3F7-3DE6EF10C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7363" y="2798763"/>
            <a:ext cx="487362" cy="4873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7658F7-55E4-4AE4-8E13-12E473E5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4399549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E2E5-CE0B-4DE7-A5DD-23C4C60D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" y="387430"/>
            <a:ext cx="7753350" cy="625316"/>
          </a:xfrm>
        </p:spPr>
        <p:txBody>
          <a:bodyPr/>
          <a:lstStyle/>
          <a:p>
            <a:r>
              <a:rPr lang="en-US" sz="3800" dirty="0"/>
              <a:t>Motivation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A0EE1E-FC69-43CF-A002-677728D69285}"/>
              </a:ext>
            </a:extLst>
          </p:cNvPr>
          <p:cNvCxnSpPr>
            <a:cxnSpLocks/>
          </p:cNvCxnSpPr>
          <p:nvPr/>
        </p:nvCxnSpPr>
        <p:spPr>
          <a:xfrm>
            <a:off x="445770" y="1120140"/>
            <a:ext cx="716576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0;p12">
            <a:extLst>
              <a:ext uri="{FF2B5EF4-FFF2-40B4-BE49-F238E27FC236}">
                <a16:creationId xmlns:a16="http://schemas.microsoft.com/office/drawing/2014/main" id="{44B8724D-4814-4229-A0A5-0B9599FFDC23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8D8A73-2FE4-4EAD-95BA-8841485D6BE8}"/>
              </a:ext>
            </a:extLst>
          </p:cNvPr>
          <p:cNvSpPr txBox="1"/>
          <p:nvPr/>
        </p:nvSpPr>
        <p:spPr>
          <a:xfrm>
            <a:off x="745067" y="1314164"/>
            <a:ext cx="307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ousine" panose="020B0604020202020204" charset="0"/>
                <a:ea typeface="Calibri" panose="020F0502020204030204" pitchFamily="34" charset="0"/>
                <a:cs typeface="Cousine" panose="020B0604020202020204" charset="0"/>
              </a:rPr>
              <a:t>It is estimated that:</a:t>
            </a:r>
            <a:endParaRPr lang="en-US" b="1" i="1" dirty="0">
              <a:solidFill>
                <a:schemeClr val="accent1">
                  <a:lumMod val="20000"/>
                  <a:lumOff val="80000"/>
                </a:schemeClr>
              </a:solidFill>
              <a:latin typeface="Cousine" panose="020B0604020202020204" charset="0"/>
              <a:cs typeface="Cousine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0B309-F6BB-471F-93E7-061B37B12707}"/>
              </a:ext>
            </a:extLst>
          </p:cNvPr>
          <p:cNvSpPr txBox="1"/>
          <p:nvPr/>
        </p:nvSpPr>
        <p:spPr>
          <a:xfrm>
            <a:off x="445771" y="2351745"/>
            <a:ext cx="8105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with approximately 93.5 million pet cats here in the U.S.A.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D06392-B4B1-4543-859B-E5F7F64FCB98}"/>
              </a:ext>
            </a:extLst>
          </p:cNvPr>
          <p:cNvSpPr txBox="1"/>
          <p:nvPr/>
        </p:nvSpPr>
        <p:spPr>
          <a:xfrm>
            <a:off x="973668" y="1787931"/>
            <a:ext cx="6890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373 million cats around the globe are kept as pets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B2F69-7984-49B3-BA01-87CCA470A171}"/>
              </a:ext>
            </a:extLst>
          </p:cNvPr>
          <p:cNvSpPr txBox="1"/>
          <p:nvPr/>
        </p:nvSpPr>
        <p:spPr>
          <a:xfrm>
            <a:off x="1508899" y="2797020"/>
            <a:ext cx="6004467" cy="1424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This provides for a large number of pet owners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looking for toys to entertain their 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fun-loving felines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Graphic 13" descr="Kitten outline">
            <a:extLst>
              <a:ext uri="{FF2B5EF4-FFF2-40B4-BE49-F238E27FC236}">
                <a16:creationId xmlns:a16="http://schemas.microsoft.com/office/drawing/2014/main" id="{D175F6B6-E883-46E0-8E05-E6F47B7E0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491" y="3527041"/>
            <a:ext cx="1536046" cy="1536046"/>
          </a:xfrm>
          <a:prstGeom prst="rect">
            <a:avLst/>
          </a:prstGeom>
        </p:spPr>
      </p:pic>
      <p:sp>
        <p:nvSpPr>
          <p:cNvPr id="15" name="Google Shape;610;p46">
            <a:extLst>
              <a:ext uri="{FF2B5EF4-FFF2-40B4-BE49-F238E27FC236}">
                <a16:creationId xmlns:a16="http://schemas.microsoft.com/office/drawing/2014/main" id="{4B5EE61C-2BE7-4360-81D4-78CEE25529B4}"/>
              </a:ext>
            </a:extLst>
          </p:cNvPr>
          <p:cNvSpPr/>
          <p:nvPr/>
        </p:nvSpPr>
        <p:spPr>
          <a:xfrm>
            <a:off x="7933140" y="336181"/>
            <a:ext cx="761999" cy="823038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10;p46">
            <a:extLst>
              <a:ext uri="{FF2B5EF4-FFF2-40B4-BE49-F238E27FC236}">
                <a16:creationId xmlns:a16="http://schemas.microsoft.com/office/drawing/2014/main" id="{B529E6EA-0B0F-4863-B895-F580B787D343}"/>
              </a:ext>
            </a:extLst>
          </p:cNvPr>
          <p:cNvSpPr/>
          <p:nvPr/>
        </p:nvSpPr>
        <p:spPr>
          <a:xfrm>
            <a:off x="1865608" y="4247275"/>
            <a:ext cx="573670" cy="647535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954BA1-83B9-4ACF-951C-8D5BB44D2A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otivation (2)">
            <a:hlinkClick r:id="" action="ppaction://media"/>
            <a:extLst>
              <a:ext uri="{FF2B5EF4-FFF2-40B4-BE49-F238E27FC236}">
                <a16:creationId xmlns:a16="http://schemas.microsoft.com/office/drawing/2014/main" id="{42B1C572-AD14-4030-8EA3-E3B8909EC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7394" y="4342133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44714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6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463051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defTabSz="914378">
              <a:buClr>
                <a:srgbClr val="FFFFFF"/>
              </a:buClr>
            </a:pPr>
            <a:r>
              <a:rPr lang="en-US" sz="3600" b="1">
                <a:solidFill>
                  <a:srgbClr val="FFFFFF"/>
                </a:solidFill>
              </a:rPr>
              <a:t>Application Capabilities</a:t>
            </a:r>
            <a:r>
              <a:rPr lang="en-US" sz="3000" b="1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5" name="Google Shape;72;p12">
            <a:extLst>
              <a:ext uri="{FF2B5EF4-FFF2-40B4-BE49-F238E27FC236}">
                <a16:creationId xmlns:a16="http://schemas.microsoft.com/office/drawing/2014/main" id="{67F43E7F-EDE7-4FAE-8A2A-6F4CCA1AF0BC}"/>
              </a:ext>
            </a:extLst>
          </p:cNvPr>
          <p:cNvSpPr txBox="1"/>
          <p:nvPr/>
        </p:nvSpPr>
        <p:spPr>
          <a:xfrm>
            <a:off x="472193" y="1100936"/>
            <a:ext cx="8156332" cy="361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spcBef>
                <a:spcPts val="600"/>
              </a:spcBef>
              <a:buClr>
                <a:srgbClr val="FFFFFF"/>
              </a:buClr>
            </a:pPr>
            <a:r>
              <a:rPr lang="en-US" sz="2800" b="1" dirty="0">
                <a:solidFill>
                  <a:srgbClr val="FFFFFF"/>
                </a:solidFill>
                <a:latin typeface="Amasis MT Pro Medium" panose="020B0604020202020204" pitchFamily="18" charset="0"/>
                <a:ea typeface="Cousine"/>
                <a:cs typeface="Cousine" panose="020B0604020202020204" charset="0"/>
                <a:sym typeface="Cousine"/>
              </a:rPr>
              <a:t>Control of Select Features </a:t>
            </a:r>
          </a:p>
          <a:p>
            <a:pPr algn="ctr" defTabSz="914378">
              <a:spcBef>
                <a:spcPts val="600"/>
              </a:spcBef>
              <a:buClr>
                <a:srgbClr val="FFFFFF"/>
              </a:buClr>
            </a:pPr>
            <a:r>
              <a:rPr lang="en-US" sz="2800" b="1" u="sng" dirty="0">
                <a:solidFill>
                  <a:srgbClr val="FFFFFF"/>
                </a:solidFill>
                <a:latin typeface="Amasis MT Pro Medium" panose="020B0604020202020204" pitchFamily="18" charset="0"/>
                <a:ea typeface="Cousine"/>
                <a:cs typeface="Cousine" panose="020B0604020202020204" charset="0"/>
                <a:sym typeface="Cousine"/>
              </a:rPr>
              <a:t>for Interactive Cat Toy </a:t>
            </a:r>
          </a:p>
          <a:p>
            <a:pPr algn="ctr" defTabSz="914378">
              <a:spcBef>
                <a:spcPts val="600"/>
              </a:spcBef>
              <a:buClr>
                <a:srgbClr val="FFFFFF"/>
              </a:buClr>
            </a:pPr>
            <a:endParaRPr lang="en-US" sz="700" b="1" u="sng" dirty="0">
              <a:solidFill>
                <a:srgbClr val="FFFFFF"/>
              </a:solidFill>
              <a:latin typeface="Amasis MT Pro Medium" panose="020B0604020202020204" pitchFamily="18" charset="0"/>
              <a:ea typeface="Cousine"/>
              <a:cs typeface="Cousine" panose="020B0604020202020204" charset="0"/>
              <a:sym typeface="Cousine"/>
            </a:endParaRPr>
          </a:p>
          <a:p>
            <a:pPr algn="ctr" defTabSz="914378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</a:pPr>
            <a:r>
              <a:rPr lang="en-US" sz="2400" b="1" dirty="0">
                <a:solidFill>
                  <a:srgbClr val="FFFFFF"/>
                </a:solidFill>
                <a:latin typeface="Tenorite" panose="00000500000000000000" pitchFamily="2" charset="0"/>
                <a:ea typeface="Cousine"/>
                <a:cs typeface="Cousine" panose="020B0604020202020204" charset="0"/>
                <a:sym typeface="Cousine"/>
              </a:rPr>
              <a:t>3 Lighting Display Options</a:t>
            </a:r>
            <a:endParaRPr lang="en-US" sz="1600" b="1" dirty="0">
              <a:solidFill>
                <a:srgbClr val="FFFFFF"/>
              </a:solidFill>
              <a:latin typeface="Tenorite" panose="00000500000000000000" pitchFamily="2" charset="0"/>
              <a:ea typeface="Cousine"/>
              <a:cs typeface="Cousine" panose="020B0604020202020204" charset="0"/>
              <a:sym typeface="Cousine"/>
            </a:endParaRPr>
          </a:p>
          <a:p>
            <a:pPr algn="ctr" defTabSz="914378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</a:pPr>
            <a:r>
              <a:rPr lang="en-US" sz="2400" b="1" dirty="0">
                <a:solidFill>
                  <a:srgbClr val="FFFFFF"/>
                </a:solidFill>
                <a:latin typeface="Tenorite" panose="00000500000000000000" pitchFamily="2" charset="0"/>
                <a:ea typeface="Cousine"/>
                <a:cs typeface="Cousine" panose="020B0604020202020204" charset="0"/>
                <a:sym typeface="Cousine"/>
              </a:rPr>
              <a:t>3 Sound Choices</a:t>
            </a:r>
            <a:endParaRPr lang="en-US" sz="1600" b="1" dirty="0">
              <a:solidFill>
                <a:srgbClr val="FFFFFF"/>
              </a:solidFill>
              <a:latin typeface="Tenorite" panose="00000500000000000000" pitchFamily="2" charset="0"/>
              <a:ea typeface="Cousine"/>
              <a:cs typeface="Cousine" panose="020B0604020202020204" charset="0"/>
              <a:sym typeface="Cousine"/>
            </a:endParaRPr>
          </a:p>
          <a:p>
            <a:pPr algn="ctr" defTabSz="914378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</a:pPr>
            <a:r>
              <a:rPr lang="en-US" sz="2400" b="1" dirty="0">
                <a:solidFill>
                  <a:srgbClr val="FFFFFF"/>
                </a:solidFill>
                <a:latin typeface="Tenorite" panose="00000500000000000000" pitchFamily="2" charset="0"/>
                <a:ea typeface="Cousine"/>
                <a:cs typeface="Cousine" panose="020B0604020202020204" charset="0"/>
                <a:sym typeface="Cousine"/>
              </a:rPr>
              <a:t>3 Patterns for Tail Motion</a:t>
            </a: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defTabSz="914378"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JL</a:t>
            </a:r>
          </a:p>
        </p:txBody>
      </p:sp>
      <p:sp>
        <p:nvSpPr>
          <p:cNvPr id="20" name="Google Shape;593;p46">
            <a:extLst>
              <a:ext uri="{FF2B5EF4-FFF2-40B4-BE49-F238E27FC236}">
                <a16:creationId xmlns:a16="http://schemas.microsoft.com/office/drawing/2014/main" id="{429E9793-9036-4BC6-985B-552A77FE802A}"/>
              </a:ext>
            </a:extLst>
          </p:cNvPr>
          <p:cNvSpPr/>
          <p:nvPr/>
        </p:nvSpPr>
        <p:spPr>
          <a:xfrm>
            <a:off x="693258" y="439651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pic>
        <p:nvPicPr>
          <p:cNvPr id="2" name="Application capabilities">
            <a:hlinkClick r:id="" action="ppaction://media"/>
            <a:extLst>
              <a:ext uri="{FF2B5EF4-FFF2-40B4-BE49-F238E27FC236}">
                <a16:creationId xmlns:a16="http://schemas.microsoft.com/office/drawing/2014/main" id="{6C833867-2BD6-4DAD-90E8-389F999BF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1488" y="3298825"/>
            <a:ext cx="487362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BD6BB4-2153-4C89-9BD3-9A6103D5AF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959820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6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463051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defTabSz="914378">
              <a:buClr>
                <a:srgbClr val="FFFFFF"/>
              </a:buClr>
            </a:pPr>
            <a:r>
              <a:rPr lang="en-US" sz="3600" b="1" dirty="0">
                <a:solidFill>
                  <a:srgbClr val="FFFFFF"/>
                </a:solidFill>
              </a:rPr>
              <a:t>Application Standards</a:t>
            </a:r>
            <a:r>
              <a:rPr lang="en-US" sz="3000" b="1" dirty="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17" name="Google Shape;70;p12">
            <a:extLst>
              <a:ext uri="{FF2B5EF4-FFF2-40B4-BE49-F238E27FC236}">
                <a16:creationId xmlns:a16="http://schemas.microsoft.com/office/drawing/2014/main" id="{B873246B-A515-4914-A5D8-89D848D5F88E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defTabSz="914378">
              <a:buClr>
                <a:srgbClr val="FFFFFF"/>
              </a:buClr>
            </a:pPr>
            <a:r>
              <a:rPr lang="en-US" b="1">
                <a:solidFill>
                  <a:srgbClr val="FFFFFF"/>
                </a:solidFill>
              </a:rPr>
              <a:t>JL</a:t>
            </a:r>
          </a:p>
        </p:txBody>
      </p:sp>
      <p:sp>
        <p:nvSpPr>
          <p:cNvPr id="20" name="Google Shape;593;p46">
            <a:extLst>
              <a:ext uri="{FF2B5EF4-FFF2-40B4-BE49-F238E27FC236}">
                <a16:creationId xmlns:a16="http://schemas.microsoft.com/office/drawing/2014/main" id="{429E9793-9036-4BC6-985B-552A77FE802A}"/>
              </a:ext>
            </a:extLst>
          </p:cNvPr>
          <p:cNvSpPr/>
          <p:nvPr/>
        </p:nvSpPr>
        <p:spPr>
          <a:xfrm>
            <a:off x="693258" y="439651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6EF5C2-8272-4D79-89B3-ADD0A363A3AE}"/>
              </a:ext>
            </a:extLst>
          </p:cNvPr>
          <p:cNvSpPr txBox="1"/>
          <p:nvPr/>
        </p:nvSpPr>
        <p:spPr>
          <a:xfrm>
            <a:off x="1144508" y="1199248"/>
            <a:ext cx="685498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bg1"/>
                </a:solidFill>
              </a:rPr>
              <a:t>Android </a:t>
            </a:r>
            <a:r>
              <a:rPr lang="fr-FR" sz="2000" b="1" dirty="0" err="1">
                <a:solidFill>
                  <a:schemeClr val="bg1"/>
                </a:solidFill>
              </a:rPr>
              <a:t>Developers</a:t>
            </a:r>
            <a:r>
              <a:rPr lang="fr-FR" sz="2000" b="1" dirty="0">
                <a:solidFill>
                  <a:schemeClr val="bg1"/>
                </a:solidFill>
              </a:rPr>
              <a:t> - </a:t>
            </a:r>
            <a:r>
              <a:rPr lang="fr-FR" sz="2000" b="1" dirty="0" err="1">
                <a:solidFill>
                  <a:schemeClr val="bg1"/>
                </a:solidFill>
              </a:rPr>
              <a:t>Core</a:t>
            </a:r>
            <a:r>
              <a:rPr lang="fr-FR" sz="2000" b="1" dirty="0">
                <a:solidFill>
                  <a:schemeClr val="bg1"/>
                </a:solidFill>
              </a:rPr>
              <a:t> App </a:t>
            </a:r>
            <a:r>
              <a:rPr lang="fr-FR" sz="2000" b="1" dirty="0" err="1">
                <a:solidFill>
                  <a:schemeClr val="bg1"/>
                </a:solidFill>
              </a:rPr>
              <a:t>Quality</a:t>
            </a:r>
            <a:r>
              <a:rPr lang="fr-FR" sz="2000" b="1" dirty="0">
                <a:solidFill>
                  <a:schemeClr val="bg1"/>
                </a:solidFill>
              </a:rPr>
              <a:t> Guidelines</a:t>
            </a:r>
          </a:p>
          <a:p>
            <a:pPr marL="342900" indent="-342900">
              <a:lnSpc>
                <a:spcPct val="2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chemeClr val="bg1"/>
                </a:solidFill>
              </a:rPr>
              <a:t>Java Code Conventions</a:t>
            </a:r>
          </a:p>
          <a:p>
            <a:pPr marL="342900" indent="-342900">
              <a:lnSpc>
                <a:spcPct val="2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bg1"/>
                </a:solidFill>
              </a:rPr>
              <a:t>IEEE 802.15.4-2020 –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 IEEE Standard for Low-Rate Wireless Networks 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24" name="Standards">
            <a:hlinkClick r:id="" action="ppaction://media"/>
            <a:extLst>
              <a:ext uri="{FF2B5EF4-FFF2-40B4-BE49-F238E27FC236}">
                <a16:creationId xmlns:a16="http://schemas.microsoft.com/office/drawing/2014/main" id="{806EDDC9-1D5F-4949-8A7D-D7CF70E65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731" y="3975630"/>
            <a:ext cx="487362" cy="487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58E98F-DE72-4C76-B257-0FD7A87406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9595642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463050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200" b="1" dirty="0">
                <a:latin typeface="+mn-lt"/>
              </a:rPr>
              <a:t>Embedded</a:t>
            </a:r>
            <a:r>
              <a:rPr lang="en-US" sz="28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Software</a:t>
            </a:r>
            <a:r>
              <a:rPr lang="en-US" sz="2800" b="1" dirty="0">
                <a:latin typeface="+mn-lt"/>
              </a:rPr>
              <a:t>:  </a:t>
            </a:r>
            <a:r>
              <a:rPr lang="en-US" sz="2400" b="1" dirty="0">
                <a:latin typeface="+mn-lt"/>
              </a:rPr>
              <a:t>Lighting Effects</a:t>
            </a:r>
            <a:endParaRPr lang="en-US" sz="2800" b="1" dirty="0">
              <a:latin typeface="+mn-lt"/>
            </a:endParaRPr>
          </a:p>
        </p:txBody>
      </p:sp>
      <p:sp>
        <p:nvSpPr>
          <p:cNvPr id="15" name="Google Shape;72;p12">
            <a:extLst>
              <a:ext uri="{FF2B5EF4-FFF2-40B4-BE49-F238E27FC236}">
                <a16:creationId xmlns:a16="http://schemas.microsoft.com/office/drawing/2014/main" id="{67F43E7F-EDE7-4FAE-8A2A-6F4CCA1AF0BC}"/>
              </a:ext>
            </a:extLst>
          </p:cNvPr>
          <p:cNvSpPr txBox="1"/>
          <p:nvPr/>
        </p:nvSpPr>
        <p:spPr>
          <a:xfrm>
            <a:off x="562730" y="1281483"/>
            <a:ext cx="8184138" cy="215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The Interactive Cat Toy (ICT) Will Have WS2812 LEDs, Providing A Wide Range Of RGB Color Choices.   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700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Base Toy LED Effect –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Simple Pattern Of One Color Going Down The LED Strip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Application LED Effect – 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</a:t>
            </a: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Option 1: 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Three Colors Going Down The LED Strip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</a:t>
            </a: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Option 2: 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Rainbow Colors Going Down LED Strip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2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8" name="Google Shape;596;p46">
            <a:extLst>
              <a:ext uri="{FF2B5EF4-FFF2-40B4-BE49-F238E27FC236}">
                <a16:creationId xmlns:a16="http://schemas.microsoft.com/office/drawing/2014/main" id="{272276E5-1A52-4CED-8DDD-CF17B2B27CB5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0;p12">
            <a:extLst>
              <a:ext uri="{FF2B5EF4-FFF2-40B4-BE49-F238E27FC236}">
                <a16:creationId xmlns:a16="http://schemas.microsoft.com/office/drawing/2014/main" id="{014C0D64-D63A-4616-B104-8D7D388182FC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249DD5-B593-4B9E-82C7-8350AABB39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01" t="42574" r="18892" b="42158"/>
          <a:stretch/>
        </p:blipFill>
        <p:spPr>
          <a:xfrm>
            <a:off x="737035" y="3838736"/>
            <a:ext cx="2190226" cy="55173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9B2FED4-FAF0-477D-AFB5-02A55EA2106E}"/>
              </a:ext>
            </a:extLst>
          </p:cNvPr>
          <p:cNvCxnSpPr>
            <a:cxnSpLocks/>
          </p:cNvCxnSpPr>
          <p:nvPr/>
        </p:nvCxnSpPr>
        <p:spPr>
          <a:xfrm>
            <a:off x="2988817" y="4114604"/>
            <a:ext cx="454803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D94E617-9319-4A0B-9837-5911F7C920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01" t="42574" r="18892" b="42158"/>
          <a:stretch/>
        </p:blipFill>
        <p:spPr>
          <a:xfrm>
            <a:off x="3521554" y="3838736"/>
            <a:ext cx="2190226" cy="5517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0B3604-5E8E-4AEF-ADAE-F2B856F439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01" t="42574" r="18892" b="42158"/>
          <a:stretch/>
        </p:blipFill>
        <p:spPr>
          <a:xfrm>
            <a:off x="6306074" y="3838736"/>
            <a:ext cx="2190226" cy="55173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878480-D6F4-496B-8DDA-B489668897BE}"/>
              </a:ext>
            </a:extLst>
          </p:cNvPr>
          <p:cNvCxnSpPr>
            <a:cxnSpLocks/>
          </p:cNvCxnSpPr>
          <p:nvPr/>
        </p:nvCxnSpPr>
        <p:spPr>
          <a:xfrm>
            <a:off x="5757196" y="4114604"/>
            <a:ext cx="454803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8B4358E-96C4-469C-BEDF-4D721A998214}"/>
              </a:ext>
            </a:extLst>
          </p:cNvPr>
          <p:cNvSpPr/>
          <p:nvPr/>
        </p:nvSpPr>
        <p:spPr>
          <a:xfrm>
            <a:off x="565571" y="3574470"/>
            <a:ext cx="764663" cy="108026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4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2C6BC1-C942-4779-BC02-FB0AFEC82C4A}"/>
              </a:ext>
            </a:extLst>
          </p:cNvPr>
          <p:cNvSpPr/>
          <p:nvPr/>
        </p:nvSpPr>
        <p:spPr>
          <a:xfrm>
            <a:off x="4047921" y="3574470"/>
            <a:ext cx="764663" cy="108026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4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827EA79-7C0F-4099-BDB7-A1DE9E7B43C6}"/>
              </a:ext>
            </a:extLst>
          </p:cNvPr>
          <p:cNvSpPr/>
          <p:nvPr/>
        </p:nvSpPr>
        <p:spPr>
          <a:xfrm>
            <a:off x="7464351" y="3574470"/>
            <a:ext cx="764663" cy="108026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4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ighting Effects">
            <a:hlinkClick r:id="" action="ppaction://media"/>
            <a:extLst>
              <a:ext uri="{FF2B5EF4-FFF2-40B4-BE49-F238E27FC236}">
                <a16:creationId xmlns:a16="http://schemas.microsoft.com/office/drawing/2014/main" id="{FB6F39AC-E4AC-4802-8D6E-DF09CDBDF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32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989" y="4358366"/>
            <a:ext cx="487363" cy="4873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AEB383-1ED7-41E7-869C-317A5B5A95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677253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8;p17">
            <a:extLst>
              <a:ext uri="{FF2B5EF4-FFF2-40B4-BE49-F238E27FC236}">
                <a16:creationId xmlns:a16="http://schemas.microsoft.com/office/drawing/2014/main" id="{8C941DA3-9041-41F3-BAC8-DB27B81271BD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3" name="Google Shape;119;p17">
              <a:extLst>
                <a:ext uri="{FF2B5EF4-FFF2-40B4-BE49-F238E27FC236}">
                  <a16:creationId xmlns:a16="http://schemas.microsoft.com/office/drawing/2014/main" id="{540929E8-6CA1-4211-B008-067BABEF3828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0;p17">
              <a:extLst>
                <a:ext uri="{FF2B5EF4-FFF2-40B4-BE49-F238E27FC236}">
                  <a16:creationId xmlns:a16="http://schemas.microsoft.com/office/drawing/2014/main" id="{09992760-722D-4285-97FD-6788C50A8F6F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1;p17">
              <a:extLst>
                <a:ext uri="{FF2B5EF4-FFF2-40B4-BE49-F238E27FC236}">
                  <a16:creationId xmlns:a16="http://schemas.microsoft.com/office/drawing/2014/main" id="{24182C1B-F2FA-47AD-A5D4-7CAFA6B80BD4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6" name="Google Shape;122;p17">
              <a:extLst>
                <a:ext uri="{FF2B5EF4-FFF2-40B4-BE49-F238E27FC236}">
                  <a16:creationId xmlns:a16="http://schemas.microsoft.com/office/drawing/2014/main" id="{3572CC46-B527-441C-ADC6-92F33B0B7F9C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3;p17">
              <a:extLst>
                <a:ext uri="{FF2B5EF4-FFF2-40B4-BE49-F238E27FC236}">
                  <a16:creationId xmlns:a16="http://schemas.microsoft.com/office/drawing/2014/main" id="{CC18FD08-DFD8-4E4C-8223-34DC22B7334B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" name="Google Shape;124;p17">
              <a:extLst>
                <a:ext uri="{FF2B5EF4-FFF2-40B4-BE49-F238E27FC236}">
                  <a16:creationId xmlns:a16="http://schemas.microsoft.com/office/drawing/2014/main" id="{EDB7F893-718A-40A1-A80B-4F3AE110587E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25;p17">
              <a:extLst>
                <a:ext uri="{FF2B5EF4-FFF2-40B4-BE49-F238E27FC236}">
                  <a16:creationId xmlns:a16="http://schemas.microsoft.com/office/drawing/2014/main" id="{4375F735-0D98-4E43-AE25-3BEB5757528C}"/>
                </a:ext>
              </a:extLst>
            </p:cNvPr>
            <p:cNvCxnSpPr>
              <a:endCxn id="3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6;p17">
              <a:extLst>
                <a:ext uri="{FF2B5EF4-FFF2-40B4-BE49-F238E27FC236}">
                  <a16:creationId xmlns:a16="http://schemas.microsoft.com/office/drawing/2014/main" id="{4A9C8ABC-10E3-4645-BBB8-3F57E7BDC338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1" name="Google Shape;127;p17">
              <a:extLst>
                <a:ext uri="{FF2B5EF4-FFF2-40B4-BE49-F238E27FC236}">
                  <a16:creationId xmlns:a16="http://schemas.microsoft.com/office/drawing/2014/main" id="{873D2BE5-D886-4660-B940-41CD946FE060}"/>
                </a:ext>
              </a:extLst>
            </p:cNvPr>
            <p:cNvCxnSpPr>
              <a:stCxn id="3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Google Shape;87;p13">
            <a:extLst>
              <a:ext uri="{FF2B5EF4-FFF2-40B4-BE49-F238E27FC236}">
                <a16:creationId xmlns:a16="http://schemas.microsoft.com/office/drawing/2014/main" id="{D148E4C5-B211-465E-A362-89C5D1FC5239}"/>
              </a:ext>
            </a:extLst>
          </p:cNvPr>
          <p:cNvSpPr txBox="1">
            <a:spLocks/>
          </p:cNvSpPr>
          <p:nvPr/>
        </p:nvSpPr>
        <p:spPr>
          <a:xfrm>
            <a:off x="1463050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Light Coding Detail</a:t>
            </a:r>
            <a:r>
              <a:rPr lang="en-US" sz="3000" b="1" dirty="0"/>
              <a:t>:</a:t>
            </a:r>
          </a:p>
        </p:txBody>
      </p:sp>
      <p:sp>
        <p:nvSpPr>
          <p:cNvPr id="13" name="Google Shape;596;p46">
            <a:extLst>
              <a:ext uri="{FF2B5EF4-FFF2-40B4-BE49-F238E27FC236}">
                <a16:creationId xmlns:a16="http://schemas.microsoft.com/office/drawing/2014/main" id="{B7C28404-72CE-46AA-AEA6-FEF1227A742C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2;p12">
            <a:extLst>
              <a:ext uri="{FF2B5EF4-FFF2-40B4-BE49-F238E27FC236}">
                <a16:creationId xmlns:a16="http://schemas.microsoft.com/office/drawing/2014/main" id="{06EB1E82-90FE-4311-AF5C-267F94FCF1E6}"/>
              </a:ext>
            </a:extLst>
          </p:cNvPr>
          <p:cNvSpPr txBox="1"/>
          <p:nvPr/>
        </p:nvSpPr>
        <p:spPr>
          <a:xfrm>
            <a:off x="5297647" y="1111541"/>
            <a:ext cx="3516791" cy="361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LEDs require current control so they will not burn out.  For this we put a simple 50 Ohm resistor between our MCU and LED strip and use embedded software to limit lighting effects to 60 mA displays.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The Code Presented Describes The Basic Idea Of How We Will Be Programming The LEDs.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A3FE44-0B69-4987-AAA4-9F1C55889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75" y="1292682"/>
            <a:ext cx="4394385" cy="24756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Google Shape;70;p12">
            <a:extLst>
              <a:ext uri="{FF2B5EF4-FFF2-40B4-BE49-F238E27FC236}">
                <a16:creationId xmlns:a16="http://schemas.microsoft.com/office/drawing/2014/main" id="{22AB1A3B-1B41-41AD-9980-F143A94CC95D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92FAD1-5F4A-44EF-BCD3-A32DE90D71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01" t="42574" r="18892" b="42158"/>
          <a:stretch/>
        </p:blipFill>
        <p:spPr>
          <a:xfrm rot="2456078">
            <a:off x="3391188" y="1486676"/>
            <a:ext cx="2190226" cy="551737"/>
          </a:xfrm>
          <a:prstGeom prst="rect">
            <a:avLst/>
          </a:prstGeom>
        </p:spPr>
      </p:pic>
      <p:sp>
        <p:nvSpPr>
          <p:cNvPr id="19" name="Google Shape;72;p12">
            <a:extLst>
              <a:ext uri="{FF2B5EF4-FFF2-40B4-BE49-F238E27FC236}">
                <a16:creationId xmlns:a16="http://schemas.microsoft.com/office/drawing/2014/main" id="{3C10E2F7-8695-4E69-B922-8C0D315501F1}"/>
              </a:ext>
            </a:extLst>
          </p:cNvPr>
          <p:cNvSpPr txBox="1"/>
          <p:nvPr/>
        </p:nvSpPr>
        <p:spPr>
          <a:xfrm>
            <a:off x="1950053" y="4158555"/>
            <a:ext cx="4858848" cy="775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200" b="1" dirty="0">
                <a:solidFill>
                  <a:srgbClr val="FF0066"/>
                </a:solidFill>
                <a:latin typeface="Cousine"/>
                <a:ea typeface="Cousine"/>
                <a:cs typeface="Cousine"/>
                <a:sym typeface="Cousine"/>
              </a:rPr>
              <a:t>Red</a:t>
            </a:r>
            <a:r>
              <a:rPr lang="en-US" sz="12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, </a:t>
            </a:r>
            <a:r>
              <a:rPr lang="en-US" sz="1200" b="1" dirty="0">
                <a:solidFill>
                  <a:srgbClr val="92D050"/>
                </a:solidFill>
                <a:latin typeface="Cousine"/>
                <a:ea typeface="Cousine"/>
                <a:cs typeface="Cousine"/>
                <a:sym typeface="Cousine"/>
              </a:rPr>
              <a:t>Green</a:t>
            </a:r>
            <a:r>
              <a:rPr lang="en-US" sz="12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, Or </a:t>
            </a:r>
            <a:r>
              <a:rPr lang="en-US" sz="1200" b="1" dirty="0">
                <a:solidFill>
                  <a:schemeClr val="accent4">
                    <a:lumMod val="25000"/>
                  </a:schemeClr>
                </a:solidFill>
                <a:latin typeface="Cousine"/>
                <a:ea typeface="Cousine"/>
                <a:cs typeface="Cousine"/>
                <a:sym typeface="Cousine"/>
              </a:rPr>
              <a:t>Blue</a:t>
            </a:r>
            <a:r>
              <a:rPr lang="en-US" sz="12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LED Lighting Uses ≈ 20mA </a:t>
            </a:r>
          </a:p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200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White LED Lighting Uses ≈ 60 mA</a:t>
            </a: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D4F03B-C588-4176-AA68-23F4CD74B620}"/>
              </a:ext>
            </a:extLst>
          </p:cNvPr>
          <p:cNvSpPr/>
          <p:nvPr/>
        </p:nvSpPr>
        <p:spPr>
          <a:xfrm>
            <a:off x="2039203" y="4096610"/>
            <a:ext cx="4858848" cy="8107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LED coding detail (2)">
            <a:hlinkClick r:id="" action="ppaction://media"/>
            <a:extLst>
              <a:ext uri="{FF2B5EF4-FFF2-40B4-BE49-F238E27FC236}">
                <a16:creationId xmlns:a16="http://schemas.microsoft.com/office/drawing/2014/main" id="{DEF2274F-0CD0-4129-8AFC-2DD8DA64F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1967" y="4235640"/>
            <a:ext cx="487362" cy="4873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96DB16-A807-429A-AA7C-0603D8FF79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1905408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596;p46">
            <a:extLst>
              <a:ext uri="{FF2B5EF4-FFF2-40B4-BE49-F238E27FC236}">
                <a16:creationId xmlns:a16="http://schemas.microsoft.com/office/drawing/2014/main" id="{272276E5-1A52-4CED-8DDD-CF17B2B27CB5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0;p12">
            <a:extLst>
              <a:ext uri="{FF2B5EF4-FFF2-40B4-BE49-F238E27FC236}">
                <a16:creationId xmlns:a16="http://schemas.microsoft.com/office/drawing/2014/main" id="{014C0D64-D63A-4616-B104-8D7D388182FC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BDCEDEA6-75AD-4D66-B77F-5D45CEA1FABB}"/>
              </a:ext>
            </a:extLst>
          </p:cNvPr>
          <p:cNvSpPr/>
          <p:nvPr/>
        </p:nvSpPr>
        <p:spPr>
          <a:xfrm rot="1143115">
            <a:off x="21667" y="3033462"/>
            <a:ext cx="4352113" cy="1944817"/>
          </a:xfrm>
          <a:prstGeom prst="irregularSeal2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72;p12">
            <a:extLst>
              <a:ext uri="{FF2B5EF4-FFF2-40B4-BE49-F238E27FC236}">
                <a16:creationId xmlns:a16="http://schemas.microsoft.com/office/drawing/2014/main" id="{67F43E7F-EDE7-4FAE-8A2A-6F4CCA1AF0BC}"/>
              </a:ext>
            </a:extLst>
          </p:cNvPr>
          <p:cNvSpPr txBox="1"/>
          <p:nvPr/>
        </p:nvSpPr>
        <p:spPr>
          <a:xfrm rot="787072">
            <a:off x="829521" y="3415108"/>
            <a:ext cx="2206159" cy="98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- Added Benefit </a:t>
            </a:r>
            <a:r>
              <a:rPr lang="en-US" sz="1200" b="1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- Motion will Help Send The Aroma Of Catnip In The Air</a:t>
            </a:r>
            <a:endParaRPr lang="en-US" sz="1200" b="1" i="1" dirty="0">
              <a:solidFill>
                <a:srgbClr val="FFFFFF"/>
              </a:solidFill>
              <a:latin typeface="Cousine"/>
              <a:ea typeface="Cousine"/>
              <a:cs typeface="Cousine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1" name="Google Shape;72;p12">
            <a:extLst>
              <a:ext uri="{FF2B5EF4-FFF2-40B4-BE49-F238E27FC236}">
                <a16:creationId xmlns:a16="http://schemas.microsoft.com/office/drawing/2014/main" id="{2216CCA9-57D3-4EE2-93EB-A37F0932E785}"/>
              </a:ext>
            </a:extLst>
          </p:cNvPr>
          <p:cNvSpPr txBox="1"/>
          <p:nvPr/>
        </p:nvSpPr>
        <p:spPr>
          <a:xfrm>
            <a:off x="630300" y="1137630"/>
            <a:ext cx="8184138" cy="236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The Interactive Cat Toy (ICT) Will Utilize A Micro Servo Motor To Provide A Tail Wagging Effect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Base Toy Tail Motion –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Simple Pattern Of Moving Up And Down At A Steady Speed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Application Tail Motion – 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	</a:t>
            </a: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Option 1: 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Half Movement Up And Down With Full 			Movement Up And Down At A Steady Speed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	</a:t>
            </a: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Option 2: 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Quick Movement Up And Down</a:t>
            </a:r>
          </a:p>
        </p:txBody>
      </p:sp>
      <p:pic>
        <p:nvPicPr>
          <p:cNvPr id="1026" name="Picture 2" descr="Micro servo with three pin cable">
            <a:extLst>
              <a:ext uri="{FF2B5EF4-FFF2-40B4-BE49-F238E27FC236}">
                <a16:creationId xmlns:a16="http://schemas.microsoft.com/office/drawing/2014/main" id="{20318880-8B44-47D9-9342-1CD0B947B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0" b="89973" l="6598" r="90000">
                        <a14:foregroundMark x1="43402" y1="39286" x2="43402" y2="39286"/>
                        <a14:foregroundMark x1="43093" y1="40522" x2="44021" y2="40247"/>
                        <a14:foregroundMark x1="44845" y1="39560" x2="43608" y2="39286"/>
                        <a14:foregroundMark x1="42784" y1="38462" x2="43608" y2="38462"/>
                        <a14:foregroundMark x1="39588" y1="64835" x2="39897" y2="67995"/>
                        <a14:foregroundMark x1="37423" y1="57692" x2="37320" y2="60165"/>
                        <a14:foregroundMark x1="37526" y1="65659" x2="37423" y2="66209"/>
                        <a14:foregroundMark x1="37732" y1="67720" x2="37216" y2="68269"/>
                        <a14:foregroundMark x1="37216" y1="60577" x2="32577" y2="57692"/>
                        <a14:foregroundMark x1="6598" y1="40247" x2="6598" y2="37775"/>
                        <a14:foregroundMark x1="84639" y1="70604" x2="86907" y2="65659"/>
                        <a14:foregroundMark x1="50309" y1="71978" x2="53918" y2="71566"/>
                        <a14:foregroundMark x1="33196" y1="56868" x2="29691" y2="54396"/>
                        <a14:foregroundMark x1="45258" y1="68819" x2="47423" y2="71566"/>
                        <a14:foregroundMark x1="54845" y1="70879" x2="56907" y2="68132"/>
                        <a14:backgroundMark x1="42268" y1="78846" x2="57010" y2="83242"/>
                        <a14:backgroundMark x1="45026" y1="74151" x2="48763" y2="74725"/>
                        <a14:backgroundMark x1="43402" y1="73901" x2="44333" y2="74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4" t="33012" r="35737" b="18583"/>
          <a:stretch/>
        </p:blipFill>
        <p:spPr bwMode="auto">
          <a:xfrm>
            <a:off x="5022120" y="3410763"/>
            <a:ext cx="2933511" cy="171803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ail Motion">
            <a:hlinkClick r:id="" action="ppaction://media"/>
            <a:extLst>
              <a:ext uri="{FF2B5EF4-FFF2-40B4-BE49-F238E27FC236}">
                <a16:creationId xmlns:a16="http://schemas.microsoft.com/office/drawing/2014/main" id="{7A27E6C7-2883-48F4-B97C-9A17F38CC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8313" y="3860800"/>
            <a:ext cx="487362" cy="487363"/>
          </a:xfrm>
          <a:prstGeom prst="rect">
            <a:avLst/>
          </a:prstGeom>
        </p:spPr>
      </p:pic>
      <p:sp>
        <p:nvSpPr>
          <p:cNvPr id="20" name="Google Shape;87;p13">
            <a:extLst>
              <a:ext uri="{FF2B5EF4-FFF2-40B4-BE49-F238E27FC236}">
                <a16:creationId xmlns:a16="http://schemas.microsoft.com/office/drawing/2014/main" id="{E5F370EE-ACFB-4E9C-9323-D61BC380FC40}"/>
              </a:ext>
            </a:extLst>
          </p:cNvPr>
          <p:cNvSpPr txBox="1">
            <a:spLocks/>
          </p:cNvSpPr>
          <p:nvPr/>
        </p:nvSpPr>
        <p:spPr>
          <a:xfrm>
            <a:off x="1463050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200" b="1" dirty="0">
                <a:latin typeface="+mn-lt"/>
              </a:rPr>
              <a:t>Embedded</a:t>
            </a:r>
            <a:r>
              <a:rPr lang="en-US" sz="28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Software</a:t>
            </a:r>
            <a:r>
              <a:rPr lang="en-US" sz="2800" b="1" dirty="0">
                <a:latin typeface="+mn-lt"/>
              </a:rPr>
              <a:t>:  </a:t>
            </a:r>
            <a:r>
              <a:rPr lang="en-US" sz="2400" b="1" dirty="0">
                <a:latin typeface="+mn-lt"/>
              </a:rPr>
              <a:t>Tail Motion</a:t>
            </a:r>
            <a:endParaRPr lang="en-US" sz="2800" b="1" dirty="0"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523447-F209-473E-B2E5-5C0F1EEEB3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1381144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8;p17">
            <a:extLst>
              <a:ext uri="{FF2B5EF4-FFF2-40B4-BE49-F238E27FC236}">
                <a16:creationId xmlns:a16="http://schemas.microsoft.com/office/drawing/2014/main" id="{8C941DA3-9041-41F3-BAC8-DB27B81271BD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3" name="Google Shape;119;p17">
              <a:extLst>
                <a:ext uri="{FF2B5EF4-FFF2-40B4-BE49-F238E27FC236}">
                  <a16:creationId xmlns:a16="http://schemas.microsoft.com/office/drawing/2014/main" id="{540929E8-6CA1-4211-B008-067BABEF3828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0;p17">
              <a:extLst>
                <a:ext uri="{FF2B5EF4-FFF2-40B4-BE49-F238E27FC236}">
                  <a16:creationId xmlns:a16="http://schemas.microsoft.com/office/drawing/2014/main" id="{09992760-722D-4285-97FD-6788C50A8F6F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1;p17">
              <a:extLst>
                <a:ext uri="{FF2B5EF4-FFF2-40B4-BE49-F238E27FC236}">
                  <a16:creationId xmlns:a16="http://schemas.microsoft.com/office/drawing/2014/main" id="{24182C1B-F2FA-47AD-A5D4-7CAFA6B80BD4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6" name="Google Shape;122;p17">
              <a:extLst>
                <a:ext uri="{FF2B5EF4-FFF2-40B4-BE49-F238E27FC236}">
                  <a16:creationId xmlns:a16="http://schemas.microsoft.com/office/drawing/2014/main" id="{3572CC46-B527-441C-ADC6-92F33B0B7F9C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3;p17">
              <a:extLst>
                <a:ext uri="{FF2B5EF4-FFF2-40B4-BE49-F238E27FC236}">
                  <a16:creationId xmlns:a16="http://schemas.microsoft.com/office/drawing/2014/main" id="{CC18FD08-DFD8-4E4C-8223-34DC22B7334B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" name="Google Shape;124;p17">
              <a:extLst>
                <a:ext uri="{FF2B5EF4-FFF2-40B4-BE49-F238E27FC236}">
                  <a16:creationId xmlns:a16="http://schemas.microsoft.com/office/drawing/2014/main" id="{EDB7F893-718A-40A1-A80B-4F3AE110587E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25;p17">
              <a:extLst>
                <a:ext uri="{FF2B5EF4-FFF2-40B4-BE49-F238E27FC236}">
                  <a16:creationId xmlns:a16="http://schemas.microsoft.com/office/drawing/2014/main" id="{4375F735-0D98-4E43-AE25-3BEB5757528C}"/>
                </a:ext>
              </a:extLst>
            </p:cNvPr>
            <p:cNvCxnSpPr>
              <a:endCxn id="3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6;p17">
              <a:extLst>
                <a:ext uri="{FF2B5EF4-FFF2-40B4-BE49-F238E27FC236}">
                  <a16:creationId xmlns:a16="http://schemas.microsoft.com/office/drawing/2014/main" id="{4A9C8ABC-10E3-4645-BBB8-3F57E7BDC338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1" name="Google Shape;127;p17">
              <a:extLst>
                <a:ext uri="{FF2B5EF4-FFF2-40B4-BE49-F238E27FC236}">
                  <a16:creationId xmlns:a16="http://schemas.microsoft.com/office/drawing/2014/main" id="{873D2BE5-D886-4660-B940-41CD946FE060}"/>
                </a:ext>
              </a:extLst>
            </p:cNvPr>
            <p:cNvCxnSpPr>
              <a:stCxn id="3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Google Shape;87;p13">
            <a:extLst>
              <a:ext uri="{FF2B5EF4-FFF2-40B4-BE49-F238E27FC236}">
                <a16:creationId xmlns:a16="http://schemas.microsoft.com/office/drawing/2014/main" id="{D148E4C5-B211-465E-A362-89C5D1FC5239}"/>
              </a:ext>
            </a:extLst>
          </p:cNvPr>
          <p:cNvSpPr txBox="1">
            <a:spLocks/>
          </p:cNvSpPr>
          <p:nvPr/>
        </p:nvSpPr>
        <p:spPr>
          <a:xfrm>
            <a:off x="1463050" y="312556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Motion Coding Detail</a:t>
            </a:r>
            <a:r>
              <a:rPr lang="en-US" sz="3000" b="1" dirty="0"/>
              <a:t>:</a:t>
            </a:r>
          </a:p>
        </p:txBody>
      </p:sp>
      <p:sp>
        <p:nvSpPr>
          <p:cNvPr id="13" name="Google Shape;596;p46">
            <a:extLst>
              <a:ext uri="{FF2B5EF4-FFF2-40B4-BE49-F238E27FC236}">
                <a16:creationId xmlns:a16="http://schemas.microsoft.com/office/drawing/2014/main" id="{B7C28404-72CE-46AA-AEA6-FEF1227A742C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2;p12">
            <a:extLst>
              <a:ext uri="{FF2B5EF4-FFF2-40B4-BE49-F238E27FC236}">
                <a16:creationId xmlns:a16="http://schemas.microsoft.com/office/drawing/2014/main" id="{06EB1E82-90FE-4311-AF5C-267F94FCF1E6}"/>
              </a:ext>
            </a:extLst>
          </p:cNvPr>
          <p:cNvSpPr txBox="1"/>
          <p:nvPr/>
        </p:nvSpPr>
        <p:spPr>
          <a:xfrm>
            <a:off x="4970478" y="1905000"/>
            <a:ext cx="3843960" cy="251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In </a:t>
            </a:r>
            <a:r>
              <a:rPr lang="en-US" b="1" dirty="0" err="1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CircuitPython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The Servo Motor We Will Have Its Position Grabbed Using Nanosecond, This Will Allow For Wider Range Of Angle Positions. It will Also Pause Between Each Motion.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The Code Presented Describes The Basic Idea Of How The Function On How The Tail Will Be Moved. </a:t>
            </a:r>
            <a:endParaRPr lang="en-US" sz="1600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89EA6F-9EF3-4EA8-ADEB-89ED92133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6" t="-2409" r="-3133" b="-4491"/>
          <a:stretch/>
        </p:blipFill>
        <p:spPr bwMode="auto">
          <a:xfrm>
            <a:off x="381698" y="1485017"/>
            <a:ext cx="4446165" cy="3296874"/>
          </a:xfrm>
          <a:prstGeom prst="snip2DiagRect">
            <a:avLst>
              <a:gd name="adj1" fmla="val 0"/>
              <a:gd name="adj2" fmla="val 13868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Google Shape;70;p12">
            <a:extLst>
              <a:ext uri="{FF2B5EF4-FFF2-40B4-BE49-F238E27FC236}">
                <a16:creationId xmlns:a16="http://schemas.microsoft.com/office/drawing/2014/main" id="{734BAEEB-BFC4-485E-96A3-D8DE8C50764D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180A1B-D033-41CD-A3E5-BF47FBF64C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67" b="79022" l="54650" r="91050">
                        <a14:foregroundMark x1="55350" y1="29422" x2="54650" y2="29422"/>
                        <a14:foregroundMark x1="60050" y1="38400" x2="59850" y2="39200"/>
                        <a14:foregroundMark x1="71700" y1="50933" x2="81950" y2="52444"/>
                        <a14:foregroundMark x1="90600" y1="45867" x2="91050" y2="46044"/>
                        <a14:foregroundMark x1="67400" y1="77244" x2="68600" y2="77244"/>
                        <a14:foregroundMark x1="64350" y1="79022" x2="65100" y2="77689"/>
                        <a14:foregroundMark x1="64550" y1="60622" x2="64550" y2="60622"/>
                        <a14:foregroundMark x1="71150" y1="59644" x2="75300" y2="59644"/>
                        <a14:foregroundMark x1="78950" y1="53867" x2="81900" y2="54222"/>
                        <a14:backgroundMark x1="61150" y1="67467" x2="61150" y2="67467"/>
                        <a14:backgroundMark x1="66200" y1="77867" x2="66200" y2="77867"/>
                        <a14:backgroundMark x1="73350" y1="73333" x2="73350" y2="73333"/>
                        <a14:backgroundMark x1="56450" y1="29778" x2="56450" y2="29778"/>
                        <a14:backgroundMark x1="63550" y1="25156" x2="63550" y2="25156"/>
                      </a14:backgroundRemoval>
                    </a14:imgEffect>
                  </a14:imgLayer>
                </a14:imgProps>
              </a:ext>
            </a:extLst>
          </a:blip>
          <a:srcRect l="51055" t="6946" r="6055" b="15514"/>
          <a:stretch/>
        </p:blipFill>
        <p:spPr>
          <a:xfrm rot="600234">
            <a:off x="2915350" y="694064"/>
            <a:ext cx="1953821" cy="19868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3E9275-B408-49DD-A974-9861B7455D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Motion coding details (2)">
            <a:hlinkClick r:id="" action="ppaction://media"/>
            <a:extLst>
              <a:ext uri="{FF2B5EF4-FFF2-40B4-BE49-F238E27FC236}">
                <a16:creationId xmlns:a16="http://schemas.microsoft.com/office/drawing/2014/main" id="{0CBA03C5-3083-4718-9F3D-36A5375FA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22147" y="1417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1711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596;p46">
            <a:extLst>
              <a:ext uri="{FF2B5EF4-FFF2-40B4-BE49-F238E27FC236}">
                <a16:creationId xmlns:a16="http://schemas.microsoft.com/office/drawing/2014/main" id="{272276E5-1A52-4CED-8DDD-CF17B2B27CB5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0;p12">
            <a:extLst>
              <a:ext uri="{FF2B5EF4-FFF2-40B4-BE49-F238E27FC236}">
                <a16:creationId xmlns:a16="http://schemas.microsoft.com/office/drawing/2014/main" id="{014C0D64-D63A-4616-B104-8D7D388182FC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sp>
        <p:nvSpPr>
          <p:cNvPr id="16" name="Google Shape;630;p46">
            <a:extLst>
              <a:ext uri="{FF2B5EF4-FFF2-40B4-BE49-F238E27FC236}">
                <a16:creationId xmlns:a16="http://schemas.microsoft.com/office/drawing/2014/main" id="{E47795B9-8356-4016-B3FE-42B657B8B7E1}"/>
              </a:ext>
            </a:extLst>
          </p:cNvPr>
          <p:cNvSpPr/>
          <p:nvPr/>
        </p:nvSpPr>
        <p:spPr>
          <a:xfrm>
            <a:off x="492782" y="4010350"/>
            <a:ext cx="972087" cy="708506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555;p46">
            <a:extLst>
              <a:ext uri="{FF2B5EF4-FFF2-40B4-BE49-F238E27FC236}">
                <a16:creationId xmlns:a16="http://schemas.microsoft.com/office/drawing/2014/main" id="{9D3BAB93-9B76-4D3C-B18B-3E7CA6746F57}"/>
              </a:ext>
            </a:extLst>
          </p:cNvPr>
          <p:cNvSpPr/>
          <p:nvPr/>
        </p:nvSpPr>
        <p:spPr>
          <a:xfrm>
            <a:off x="1495812" y="3434301"/>
            <a:ext cx="491743" cy="494245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55;p46">
            <a:extLst>
              <a:ext uri="{FF2B5EF4-FFF2-40B4-BE49-F238E27FC236}">
                <a16:creationId xmlns:a16="http://schemas.microsoft.com/office/drawing/2014/main" id="{F6AD6062-9225-4BB5-B36E-70952800E82B}"/>
              </a:ext>
            </a:extLst>
          </p:cNvPr>
          <p:cNvSpPr/>
          <p:nvPr/>
        </p:nvSpPr>
        <p:spPr>
          <a:xfrm>
            <a:off x="1992312" y="3155594"/>
            <a:ext cx="196167" cy="239125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55;p46">
            <a:extLst>
              <a:ext uri="{FF2B5EF4-FFF2-40B4-BE49-F238E27FC236}">
                <a16:creationId xmlns:a16="http://schemas.microsoft.com/office/drawing/2014/main" id="{9F5B60EA-9AF4-4054-8B6E-1DFEDACD649B}"/>
              </a:ext>
            </a:extLst>
          </p:cNvPr>
          <p:cNvSpPr/>
          <p:nvPr/>
        </p:nvSpPr>
        <p:spPr>
          <a:xfrm>
            <a:off x="2188479" y="3336030"/>
            <a:ext cx="179952" cy="232788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72;p12">
            <a:extLst>
              <a:ext uri="{FF2B5EF4-FFF2-40B4-BE49-F238E27FC236}">
                <a16:creationId xmlns:a16="http://schemas.microsoft.com/office/drawing/2014/main" id="{4EEA81A8-BA68-4A18-95E1-7C901F05099F}"/>
              </a:ext>
            </a:extLst>
          </p:cNvPr>
          <p:cNvSpPr txBox="1"/>
          <p:nvPr/>
        </p:nvSpPr>
        <p:spPr>
          <a:xfrm>
            <a:off x="630300" y="1137630"/>
            <a:ext cx="8184138" cy="236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With A Speaker The Interactive Cat Toy (ICT) Will Be Able To Make Many Sounds That Entice A Cat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Base Sound–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Simple Sound Of A Bird Chirping On Loop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Application Sound– 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</a:t>
            </a: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Option 1: 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Sound Of A Bug Flying</a:t>
            </a:r>
          </a:p>
          <a:p>
            <a:pPr lvl="7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		</a:t>
            </a: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Option 2: 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Sound Of A Squirrel Chattering</a:t>
            </a:r>
          </a:p>
        </p:txBody>
      </p:sp>
      <p:sp>
        <p:nvSpPr>
          <p:cNvPr id="23" name="Google Shape;555;p46">
            <a:extLst>
              <a:ext uri="{FF2B5EF4-FFF2-40B4-BE49-F238E27FC236}">
                <a16:creationId xmlns:a16="http://schemas.microsoft.com/office/drawing/2014/main" id="{E37AFA5F-9ED9-4D38-B25B-00AEAC578B36}"/>
              </a:ext>
            </a:extLst>
          </p:cNvPr>
          <p:cNvSpPr/>
          <p:nvPr/>
        </p:nvSpPr>
        <p:spPr>
          <a:xfrm>
            <a:off x="8027997" y="698723"/>
            <a:ext cx="196167" cy="239125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55;p46">
            <a:extLst>
              <a:ext uri="{FF2B5EF4-FFF2-40B4-BE49-F238E27FC236}">
                <a16:creationId xmlns:a16="http://schemas.microsoft.com/office/drawing/2014/main" id="{772A6196-11F2-4667-810F-0AA50099F1D9}"/>
              </a:ext>
            </a:extLst>
          </p:cNvPr>
          <p:cNvSpPr/>
          <p:nvPr/>
        </p:nvSpPr>
        <p:spPr>
          <a:xfrm>
            <a:off x="8269284" y="742097"/>
            <a:ext cx="443749" cy="436390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513C0F-CE77-49D9-B4B3-517B083A7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2" t="24742" b="46690"/>
          <a:stretch/>
        </p:blipFill>
        <p:spPr bwMode="auto">
          <a:xfrm rot="17215327">
            <a:off x="7242019" y="2834373"/>
            <a:ext cx="1488300" cy="1204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" name="Google Shape;72;p12">
            <a:extLst>
              <a:ext uri="{FF2B5EF4-FFF2-40B4-BE49-F238E27FC236}">
                <a16:creationId xmlns:a16="http://schemas.microsoft.com/office/drawing/2014/main" id="{D426137F-AA29-465A-B3FE-027EDAE4272F}"/>
              </a:ext>
            </a:extLst>
          </p:cNvPr>
          <p:cNvSpPr txBox="1"/>
          <p:nvPr/>
        </p:nvSpPr>
        <p:spPr>
          <a:xfrm>
            <a:off x="6050702" y="4154521"/>
            <a:ext cx="2206159" cy="988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200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Adafruit STEMMA Speaker</a:t>
            </a: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2" name="Sound Effects">
            <a:hlinkClick r:id="" action="ppaction://media"/>
            <a:extLst>
              <a:ext uri="{FF2B5EF4-FFF2-40B4-BE49-F238E27FC236}">
                <a16:creationId xmlns:a16="http://schemas.microsoft.com/office/drawing/2014/main" id="{398551FC-4BC9-4262-8FBD-662C41F2E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4150" y="3951288"/>
            <a:ext cx="487363" cy="487362"/>
          </a:xfrm>
          <a:prstGeom prst="rect">
            <a:avLst/>
          </a:prstGeom>
        </p:spPr>
      </p:pic>
      <p:sp>
        <p:nvSpPr>
          <p:cNvPr id="25" name="Google Shape;87;p13">
            <a:extLst>
              <a:ext uri="{FF2B5EF4-FFF2-40B4-BE49-F238E27FC236}">
                <a16:creationId xmlns:a16="http://schemas.microsoft.com/office/drawing/2014/main" id="{F4788F89-E336-4571-A6F9-0905EBB688D9}"/>
              </a:ext>
            </a:extLst>
          </p:cNvPr>
          <p:cNvSpPr txBox="1">
            <a:spLocks/>
          </p:cNvSpPr>
          <p:nvPr/>
        </p:nvSpPr>
        <p:spPr>
          <a:xfrm>
            <a:off x="1463050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200" b="1" dirty="0">
                <a:latin typeface="+mn-lt"/>
              </a:rPr>
              <a:t>Embedded</a:t>
            </a:r>
            <a:r>
              <a:rPr lang="en-US" sz="28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Software</a:t>
            </a:r>
            <a:r>
              <a:rPr lang="en-US" sz="2800" b="1" dirty="0">
                <a:latin typeface="+mn-lt"/>
              </a:rPr>
              <a:t>:  </a:t>
            </a:r>
            <a:r>
              <a:rPr lang="en-US" sz="2400" b="1" dirty="0">
                <a:latin typeface="+mn-lt"/>
              </a:rPr>
              <a:t>Sound Effects</a:t>
            </a:r>
            <a:endParaRPr lang="en-US" sz="2800" b="1" dirty="0">
              <a:latin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DF9AB7-76DC-41B4-B430-F686F815D8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9234059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8;p17">
            <a:extLst>
              <a:ext uri="{FF2B5EF4-FFF2-40B4-BE49-F238E27FC236}">
                <a16:creationId xmlns:a16="http://schemas.microsoft.com/office/drawing/2014/main" id="{8C941DA3-9041-41F3-BAC8-DB27B81271BD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3" name="Google Shape;119;p17">
              <a:extLst>
                <a:ext uri="{FF2B5EF4-FFF2-40B4-BE49-F238E27FC236}">
                  <a16:creationId xmlns:a16="http://schemas.microsoft.com/office/drawing/2014/main" id="{540929E8-6CA1-4211-B008-067BABEF3828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0;p17">
              <a:extLst>
                <a:ext uri="{FF2B5EF4-FFF2-40B4-BE49-F238E27FC236}">
                  <a16:creationId xmlns:a16="http://schemas.microsoft.com/office/drawing/2014/main" id="{09992760-722D-4285-97FD-6788C50A8F6F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1;p17">
              <a:extLst>
                <a:ext uri="{FF2B5EF4-FFF2-40B4-BE49-F238E27FC236}">
                  <a16:creationId xmlns:a16="http://schemas.microsoft.com/office/drawing/2014/main" id="{24182C1B-F2FA-47AD-A5D4-7CAFA6B80BD4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6" name="Google Shape;122;p17">
              <a:extLst>
                <a:ext uri="{FF2B5EF4-FFF2-40B4-BE49-F238E27FC236}">
                  <a16:creationId xmlns:a16="http://schemas.microsoft.com/office/drawing/2014/main" id="{3572CC46-B527-441C-ADC6-92F33B0B7F9C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3;p17">
              <a:extLst>
                <a:ext uri="{FF2B5EF4-FFF2-40B4-BE49-F238E27FC236}">
                  <a16:creationId xmlns:a16="http://schemas.microsoft.com/office/drawing/2014/main" id="{CC18FD08-DFD8-4E4C-8223-34DC22B7334B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" name="Google Shape;124;p17">
              <a:extLst>
                <a:ext uri="{FF2B5EF4-FFF2-40B4-BE49-F238E27FC236}">
                  <a16:creationId xmlns:a16="http://schemas.microsoft.com/office/drawing/2014/main" id="{EDB7F893-718A-40A1-A80B-4F3AE110587E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125;p17">
              <a:extLst>
                <a:ext uri="{FF2B5EF4-FFF2-40B4-BE49-F238E27FC236}">
                  <a16:creationId xmlns:a16="http://schemas.microsoft.com/office/drawing/2014/main" id="{4375F735-0D98-4E43-AE25-3BEB5757528C}"/>
                </a:ext>
              </a:extLst>
            </p:cNvPr>
            <p:cNvCxnSpPr>
              <a:endCxn id="3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6;p17">
              <a:extLst>
                <a:ext uri="{FF2B5EF4-FFF2-40B4-BE49-F238E27FC236}">
                  <a16:creationId xmlns:a16="http://schemas.microsoft.com/office/drawing/2014/main" id="{4A9C8ABC-10E3-4645-BBB8-3F57E7BDC338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1" name="Google Shape;127;p17">
              <a:extLst>
                <a:ext uri="{FF2B5EF4-FFF2-40B4-BE49-F238E27FC236}">
                  <a16:creationId xmlns:a16="http://schemas.microsoft.com/office/drawing/2014/main" id="{873D2BE5-D886-4660-B940-41CD946FE060}"/>
                </a:ext>
              </a:extLst>
            </p:cNvPr>
            <p:cNvCxnSpPr>
              <a:stCxn id="3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2" name="Google Shape;87;p13">
            <a:extLst>
              <a:ext uri="{FF2B5EF4-FFF2-40B4-BE49-F238E27FC236}">
                <a16:creationId xmlns:a16="http://schemas.microsoft.com/office/drawing/2014/main" id="{D148E4C5-B211-465E-A362-89C5D1FC5239}"/>
              </a:ext>
            </a:extLst>
          </p:cNvPr>
          <p:cNvSpPr txBox="1">
            <a:spLocks/>
          </p:cNvSpPr>
          <p:nvPr/>
        </p:nvSpPr>
        <p:spPr>
          <a:xfrm>
            <a:off x="1463050" y="312556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600" b="1" dirty="0"/>
              <a:t>Sound Coding Detail</a:t>
            </a:r>
            <a:r>
              <a:rPr lang="en-US" sz="3000" b="1" dirty="0"/>
              <a:t>:</a:t>
            </a:r>
          </a:p>
        </p:txBody>
      </p:sp>
      <p:sp>
        <p:nvSpPr>
          <p:cNvPr id="13" name="Google Shape;596;p46">
            <a:extLst>
              <a:ext uri="{FF2B5EF4-FFF2-40B4-BE49-F238E27FC236}">
                <a16:creationId xmlns:a16="http://schemas.microsoft.com/office/drawing/2014/main" id="{B7C28404-72CE-46AA-AEA6-FEF1227A742C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72;p12">
            <a:extLst>
              <a:ext uri="{FF2B5EF4-FFF2-40B4-BE49-F238E27FC236}">
                <a16:creationId xmlns:a16="http://schemas.microsoft.com/office/drawing/2014/main" id="{06EB1E82-90FE-4311-AF5C-267F94FCF1E6}"/>
              </a:ext>
            </a:extLst>
          </p:cNvPr>
          <p:cNvSpPr txBox="1"/>
          <p:nvPr/>
        </p:nvSpPr>
        <p:spPr>
          <a:xfrm>
            <a:off x="4974671" y="2084663"/>
            <a:ext cx="3843960" cy="251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To Get Sound Emitted From The Speaker The Code Must First Decode The mp3 File. Which Is Just A Static Array Of Numbers.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The Code Presented Describes The Basic Idea Of How The Function On How The Music Will Played. </a:t>
            </a:r>
            <a:endParaRPr lang="en-US" sz="1600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6" name="Google Shape;70;p12">
            <a:extLst>
              <a:ext uri="{FF2B5EF4-FFF2-40B4-BE49-F238E27FC236}">
                <a16:creationId xmlns:a16="http://schemas.microsoft.com/office/drawing/2014/main" id="{734BAEEB-BFC4-485E-96A3-D8DE8C50764D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015BD1-7E00-4BD9-9F11-95A306E91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85" b="-3999"/>
          <a:stretch/>
        </p:blipFill>
        <p:spPr bwMode="auto">
          <a:xfrm>
            <a:off x="381886" y="1995054"/>
            <a:ext cx="4370229" cy="2215335"/>
          </a:xfrm>
          <a:prstGeom prst="snip2DiagRect">
            <a:avLst>
              <a:gd name="adj1" fmla="val 0"/>
              <a:gd name="adj2" fmla="val 21530"/>
            </a:avLst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90F5EAB-8148-41C4-AF91-2AE1C2A88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2" t="24742" b="46690"/>
          <a:stretch/>
        </p:blipFill>
        <p:spPr bwMode="auto">
          <a:xfrm rot="15325878">
            <a:off x="3354145" y="1159423"/>
            <a:ext cx="1100310" cy="890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Sound coding details">
            <a:hlinkClick r:id="" action="ppaction://media"/>
            <a:extLst>
              <a:ext uri="{FF2B5EF4-FFF2-40B4-BE49-F238E27FC236}">
                <a16:creationId xmlns:a16="http://schemas.microsoft.com/office/drawing/2014/main" id="{26783BA3-F85E-490F-920E-C794F7D59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0700" y="4408488"/>
            <a:ext cx="487363" cy="487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1710DD-37D9-45FB-8DA3-ADE747F51F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1405813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596;p46">
            <a:extLst>
              <a:ext uri="{FF2B5EF4-FFF2-40B4-BE49-F238E27FC236}">
                <a16:creationId xmlns:a16="http://schemas.microsoft.com/office/drawing/2014/main" id="{272276E5-1A52-4CED-8DDD-CF17B2B27CB5}"/>
              </a:ext>
            </a:extLst>
          </p:cNvPr>
          <p:cNvSpPr/>
          <p:nvPr/>
        </p:nvSpPr>
        <p:spPr>
          <a:xfrm>
            <a:off x="652841" y="485033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0;p12">
            <a:extLst>
              <a:ext uri="{FF2B5EF4-FFF2-40B4-BE49-F238E27FC236}">
                <a16:creationId xmlns:a16="http://schemas.microsoft.com/office/drawing/2014/main" id="{014C0D64-D63A-4616-B104-8D7D388182FC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pic>
        <p:nvPicPr>
          <p:cNvPr id="16" name="Graphic 15" descr="Squirrel outline">
            <a:extLst>
              <a:ext uri="{FF2B5EF4-FFF2-40B4-BE49-F238E27FC236}">
                <a16:creationId xmlns:a16="http://schemas.microsoft.com/office/drawing/2014/main" id="{421512FD-EBA6-42DF-8AF4-6F44D2853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484" y="4127409"/>
            <a:ext cx="907481" cy="907481"/>
          </a:xfrm>
          <a:prstGeom prst="rect">
            <a:avLst/>
          </a:prstGeom>
        </p:spPr>
      </p:pic>
      <p:sp>
        <p:nvSpPr>
          <p:cNvPr id="17" name="Google Shape;72;p12">
            <a:extLst>
              <a:ext uri="{FF2B5EF4-FFF2-40B4-BE49-F238E27FC236}">
                <a16:creationId xmlns:a16="http://schemas.microsoft.com/office/drawing/2014/main" id="{211C4060-ACCE-4610-A074-A5EA7BEF666D}"/>
              </a:ext>
            </a:extLst>
          </p:cNvPr>
          <p:cNvSpPr txBox="1"/>
          <p:nvPr/>
        </p:nvSpPr>
        <p:spPr>
          <a:xfrm>
            <a:off x="682790" y="4024483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050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Z</a:t>
            </a:r>
            <a:endParaRPr lang="en-US" sz="105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05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0" name="Google Shape;72;p12">
            <a:extLst>
              <a:ext uri="{FF2B5EF4-FFF2-40B4-BE49-F238E27FC236}">
                <a16:creationId xmlns:a16="http://schemas.microsoft.com/office/drawing/2014/main" id="{A46A3ED6-AA16-4337-A9A2-266134EAA1DB}"/>
              </a:ext>
            </a:extLst>
          </p:cNvPr>
          <p:cNvSpPr txBox="1"/>
          <p:nvPr/>
        </p:nvSpPr>
        <p:spPr>
          <a:xfrm>
            <a:off x="898394" y="3869246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Z</a:t>
            </a:r>
            <a:endParaRPr lang="en-US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1" name="Google Shape;72;p12">
            <a:extLst>
              <a:ext uri="{FF2B5EF4-FFF2-40B4-BE49-F238E27FC236}">
                <a16:creationId xmlns:a16="http://schemas.microsoft.com/office/drawing/2014/main" id="{7FAFBC02-0AAE-4EB1-9D56-F45ED0A14CF2}"/>
              </a:ext>
            </a:extLst>
          </p:cNvPr>
          <p:cNvSpPr txBox="1"/>
          <p:nvPr/>
        </p:nvSpPr>
        <p:spPr>
          <a:xfrm>
            <a:off x="1089973" y="3920709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800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Z</a:t>
            </a:r>
            <a:endParaRPr lang="en-US" sz="18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2" name="Google Shape;72;p12">
            <a:extLst>
              <a:ext uri="{FF2B5EF4-FFF2-40B4-BE49-F238E27FC236}">
                <a16:creationId xmlns:a16="http://schemas.microsoft.com/office/drawing/2014/main" id="{CC66ED09-47EC-4F52-BC4F-0E56347A3B8E}"/>
              </a:ext>
            </a:extLst>
          </p:cNvPr>
          <p:cNvSpPr txBox="1"/>
          <p:nvPr/>
        </p:nvSpPr>
        <p:spPr>
          <a:xfrm>
            <a:off x="1340122" y="3765896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2400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Z</a:t>
            </a:r>
            <a:endParaRPr lang="en-US" sz="24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23" name="Graphic 22" descr="Squirrel outline">
            <a:extLst>
              <a:ext uri="{FF2B5EF4-FFF2-40B4-BE49-F238E27FC236}">
                <a16:creationId xmlns:a16="http://schemas.microsoft.com/office/drawing/2014/main" id="{0013199C-20EE-4D02-8DB5-D3F7D9200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7518" y="3984267"/>
            <a:ext cx="907481" cy="907481"/>
          </a:xfrm>
          <a:prstGeom prst="rect">
            <a:avLst/>
          </a:prstGeom>
        </p:spPr>
      </p:pic>
      <p:pic>
        <p:nvPicPr>
          <p:cNvPr id="24" name="Graphic 23" descr="Kitten outline">
            <a:extLst>
              <a:ext uri="{FF2B5EF4-FFF2-40B4-BE49-F238E27FC236}">
                <a16:creationId xmlns:a16="http://schemas.microsoft.com/office/drawing/2014/main" id="{5EB3D4E9-4784-4010-885F-E10090CC9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176954" y="3535896"/>
            <a:ext cx="1596425" cy="1596425"/>
          </a:xfrm>
          <a:prstGeom prst="rect">
            <a:avLst/>
          </a:prstGeom>
        </p:spPr>
      </p:pic>
      <p:sp>
        <p:nvSpPr>
          <p:cNvPr id="25" name="Google Shape;72;p12">
            <a:extLst>
              <a:ext uri="{FF2B5EF4-FFF2-40B4-BE49-F238E27FC236}">
                <a16:creationId xmlns:a16="http://schemas.microsoft.com/office/drawing/2014/main" id="{C263D3B9-9470-46D5-A237-10319F2E3401}"/>
              </a:ext>
            </a:extLst>
          </p:cNvPr>
          <p:cNvSpPr txBox="1"/>
          <p:nvPr/>
        </p:nvSpPr>
        <p:spPr>
          <a:xfrm>
            <a:off x="3854701" y="3621728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3200" b="1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!</a:t>
            </a:r>
            <a:endParaRPr lang="en-US" sz="3200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26" name="Graphic 25" descr="Squirrel outline">
            <a:extLst>
              <a:ext uri="{FF2B5EF4-FFF2-40B4-BE49-F238E27FC236}">
                <a16:creationId xmlns:a16="http://schemas.microsoft.com/office/drawing/2014/main" id="{06F93E49-DB87-4983-8F2A-E4647B27C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088493" y="4114733"/>
            <a:ext cx="907481" cy="907481"/>
          </a:xfrm>
          <a:prstGeom prst="rect">
            <a:avLst/>
          </a:prstGeom>
        </p:spPr>
      </p:pic>
      <p:pic>
        <p:nvPicPr>
          <p:cNvPr id="27" name="Graphic 26" descr="Wi-Fi outline">
            <a:extLst>
              <a:ext uri="{FF2B5EF4-FFF2-40B4-BE49-F238E27FC236}">
                <a16:creationId xmlns:a16="http://schemas.microsoft.com/office/drawing/2014/main" id="{FB8387D9-3620-4B2B-8234-310146A4F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594789">
            <a:off x="7825884" y="4207874"/>
            <a:ext cx="573103" cy="573103"/>
          </a:xfrm>
          <a:prstGeom prst="rect">
            <a:avLst/>
          </a:prstGeom>
        </p:spPr>
      </p:pic>
      <p:sp>
        <p:nvSpPr>
          <p:cNvPr id="28" name="Google Shape;555;p46">
            <a:extLst>
              <a:ext uri="{FF2B5EF4-FFF2-40B4-BE49-F238E27FC236}">
                <a16:creationId xmlns:a16="http://schemas.microsoft.com/office/drawing/2014/main" id="{7FCFD625-087F-4EB2-B5E0-ACE85CDFA3B6}"/>
              </a:ext>
            </a:extLst>
          </p:cNvPr>
          <p:cNvSpPr/>
          <p:nvPr/>
        </p:nvSpPr>
        <p:spPr>
          <a:xfrm>
            <a:off x="6948335" y="4205039"/>
            <a:ext cx="179952" cy="232788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2;p12">
            <a:extLst>
              <a:ext uri="{FF2B5EF4-FFF2-40B4-BE49-F238E27FC236}">
                <a16:creationId xmlns:a16="http://schemas.microsoft.com/office/drawing/2014/main" id="{B87B331D-DB0F-4621-B005-39ABB3C36BB1}"/>
              </a:ext>
            </a:extLst>
          </p:cNvPr>
          <p:cNvSpPr txBox="1"/>
          <p:nvPr/>
        </p:nvSpPr>
        <p:spPr>
          <a:xfrm>
            <a:off x="630300" y="1137630"/>
            <a:ext cx="8184138" cy="236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A Sensor Will Establish The Ability For “Sleep” Mode. This Will Allow the Battery Life To Last Longer.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With No Interaction From A Cat For A Short While The Interactive Cat Toy (ICT) Will Switch To A “Sleep” Mode.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When The Cat Triggers The Sensor, The Sensor Will Send A Message To The Program To “Wake Up” And Continue the Base Toy LED Pattern, Tail Motion, And Sound Effects.  </a:t>
            </a:r>
          </a:p>
        </p:txBody>
      </p:sp>
      <p:pic>
        <p:nvPicPr>
          <p:cNvPr id="2" name="Sensor">
            <a:hlinkClick r:id="" action="ppaction://media"/>
            <a:extLst>
              <a:ext uri="{FF2B5EF4-FFF2-40B4-BE49-F238E27FC236}">
                <a16:creationId xmlns:a16="http://schemas.microsoft.com/office/drawing/2014/main" id="{D4D9616D-54F8-4D5F-9130-09DA54B0C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1863" y="4225925"/>
            <a:ext cx="487362" cy="487363"/>
          </a:xfrm>
          <a:prstGeom prst="rect">
            <a:avLst/>
          </a:prstGeom>
        </p:spPr>
      </p:pic>
      <p:sp>
        <p:nvSpPr>
          <p:cNvPr id="30" name="Google Shape;87;p13">
            <a:extLst>
              <a:ext uri="{FF2B5EF4-FFF2-40B4-BE49-F238E27FC236}">
                <a16:creationId xmlns:a16="http://schemas.microsoft.com/office/drawing/2014/main" id="{392C64E1-1C16-41CE-885A-B066C2690D24}"/>
              </a:ext>
            </a:extLst>
          </p:cNvPr>
          <p:cNvSpPr txBox="1">
            <a:spLocks/>
          </p:cNvSpPr>
          <p:nvPr/>
        </p:nvSpPr>
        <p:spPr>
          <a:xfrm>
            <a:off x="1463050" y="321022"/>
            <a:ext cx="7821789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200" b="1" dirty="0">
                <a:latin typeface="+mn-lt"/>
              </a:rPr>
              <a:t>Embedded</a:t>
            </a:r>
            <a:r>
              <a:rPr lang="en-US" sz="28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Software</a:t>
            </a:r>
            <a:r>
              <a:rPr lang="en-US" sz="2800" b="1" dirty="0">
                <a:latin typeface="+mn-lt"/>
              </a:rPr>
              <a:t>:  </a:t>
            </a:r>
            <a:r>
              <a:rPr lang="en-US" sz="2400" b="1" dirty="0">
                <a:latin typeface="+mn-lt"/>
              </a:rPr>
              <a:t>Sensor</a:t>
            </a:r>
            <a:endParaRPr lang="en-US" sz="2800" b="1" dirty="0">
              <a:latin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5AF457-7EFB-42DF-8B98-17E2A6224B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4511649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6"/>
          <p:cNvSpPr txBox="1">
            <a:spLocks noGrp="1"/>
          </p:cNvSpPr>
          <p:nvPr>
            <p:ph type="subTitle" idx="1"/>
          </p:nvPr>
        </p:nvSpPr>
        <p:spPr>
          <a:xfrm>
            <a:off x="5110793" y="3108819"/>
            <a:ext cx="3130171" cy="1431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dirty="0"/>
              <a:t>Business and paperwork </a:t>
            </a:r>
          </a:p>
        </p:txBody>
      </p:sp>
      <p:sp>
        <p:nvSpPr>
          <p:cNvPr id="4" name="Google Shape;65;p11">
            <a:extLst>
              <a:ext uri="{FF2B5EF4-FFF2-40B4-BE49-F238E27FC236}">
                <a16:creationId xmlns:a16="http://schemas.microsoft.com/office/drawing/2014/main" id="{598175B2-3FD7-49E5-9BBD-2C9DBC4B79A9}"/>
              </a:ext>
            </a:extLst>
          </p:cNvPr>
          <p:cNvSpPr txBox="1">
            <a:spLocks/>
          </p:cNvSpPr>
          <p:nvPr/>
        </p:nvSpPr>
        <p:spPr>
          <a:xfrm>
            <a:off x="2518591" y="1285102"/>
            <a:ext cx="5866048" cy="172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usine"/>
              <a:buNone/>
              <a:defRPr sz="3600" b="1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400" b="0" dirty="0"/>
              <a:t>Administration</a:t>
            </a:r>
          </a:p>
        </p:txBody>
      </p:sp>
      <p:pic>
        <p:nvPicPr>
          <p:cNvPr id="5" name="Graphic 4" descr="Kitten outline">
            <a:extLst>
              <a:ext uri="{FF2B5EF4-FFF2-40B4-BE49-F238E27FC236}">
                <a16:creationId xmlns:a16="http://schemas.microsoft.com/office/drawing/2014/main" id="{E0AAFAF7-5EF8-4DC1-8A13-FD201A07D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060" y="1419061"/>
            <a:ext cx="1515763" cy="1515763"/>
          </a:xfrm>
          <a:prstGeom prst="rect">
            <a:avLst/>
          </a:prstGeom>
        </p:spPr>
      </p:pic>
      <p:pic>
        <p:nvPicPr>
          <p:cNvPr id="6" name="Graphic 5" descr="Squirrel outline">
            <a:extLst>
              <a:ext uri="{FF2B5EF4-FFF2-40B4-BE49-F238E27FC236}">
                <a16:creationId xmlns:a16="http://schemas.microsoft.com/office/drawing/2014/main" id="{7A98DEF7-FF82-4D05-AD44-DB6EE77C5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047017" y="2187198"/>
            <a:ext cx="417555" cy="41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84799"/>
      </p:ext>
    </p:extLst>
  </p:cSld>
  <p:clrMapOvr>
    <a:masterClrMapping/>
  </p:clrMapOvr>
  <p:transition spd="slow" advClick="0" advTm="1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25"/>
          <p:cNvGrpSpPr/>
          <p:nvPr/>
        </p:nvGrpSpPr>
        <p:grpSpPr>
          <a:xfrm>
            <a:off x="259492" y="440724"/>
            <a:ext cx="8263030" cy="4200843"/>
            <a:chOff x="744219" y="1064075"/>
            <a:chExt cx="6727216" cy="2888675"/>
          </a:xfrm>
        </p:grpSpPr>
        <p:sp>
          <p:nvSpPr>
            <p:cNvPr id="229" name="Google Shape;229;p25"/>
            <p:cNvSpPr/>
            <p:nvPr/>
          </p:nvSpPr>
          <p:spPr>
            <a:xfrm>
              <a:off x="1361592" y="1434462"/>
              <a:ext cx="6099300" cy="2514346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5"/>
            <p:cNvSpPr/>
            <p:nvPr/>
          </p:nvSpPr>
          <p:spPr>
            <a:xfrm rot="-5400000">
              <a:off x="744219" y="1064075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3" name="Google Shape;233;p25"/>
            <p:cNvCxnSpPr/>
            <p:nvPr/>
          </p:nvCxnSpPr>
          <p:spPr>
            <a:xfrm flipH="1">
              <a:off x="6922735" y="1434462"/>
              <a:ext cx="548700" cy="219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25"/>
            <p:cNvCxnSpPr/>
            <p:nvPr/>
          </p:nvCxnSpPr>
          <p:spPr>
            <a:xfrm>
              <a:off x="1021397" y="1669336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235" name="Google Shape;235;p25"/>
            <p:cNvCxnSpPr/>
            <p:nvPr/>
          </p:nvCxnSpPr>
          <p:spPr>
            <a:xfrm flipH="1">
              <a:off x="1350875" y="3761350"/>
              <a:ext cx="529800" cy="191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25"/>
            <p:cNvCxnSpPr/>
            <p:nvPr/>
          </p:nvCxnSpPr>
          <p:spPr>
            <a:xfrm>
              <a:off x="6941635" y="3761350"/>
              <a:ext cx="529800" cy="191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25"/>
            <p:cNvCxnSpPr/>
            <p:nvPr/>
          </p:nvCxnSpPr>
          <p:spPr>
            <a:xfrm>
              <a:off x="1350875" y="1434462"/>
              <a:ext cx="548700" cy="219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7" name="Google Shape;87;p13">
            <a:extLst>
              <a:ext uri="{FF2B5EF4-FFF2-40B4-BE49-F238E27FC236}">
                <a16:creationId xmlns:a16="http://schemas.microsoft.com/office/drawing/2014/main" id="{6581BEC1-4E13-4761-BE98-E23D5D25EF65}"/>
              </a:ext>
            </a:extLst>
          </p:cNvPr>
          <p:cNvSpPr txBox="1">
            <a:spLocks/>
          </p:cNvSpPr>
          <p:nvPr/>
        </p:nvSpPr>
        <p:spPr>
          <a:xfrm>
            <a:off x="1103870" y="235169"/>
            <a:ext cx="7772400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dirty="0"/>
              <a:t>Meeting a Challenge:</a:t>
            </a:r>
          </a:p>
        </p:txBody>
      </p:sp>
      <p:sp>
        <p:nvSpPr>
          <p:cNvPr id="3" name="Google Shape;70;p12">
            <a:extLst>
              <a:ext uri="{FF2B5EF4-FFF2-40B4-BE49-F238E27FC236}">
                <a16:creationId xmlns:a16="http://schemas.microsoft.com/office/drawing/2014/main" id="{12A97A39-EBF6-4333-B809-30FB3EBBF5D4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</a:p>
        </p:txBody>
      </p:sp>
      <p:pic>
        <p:nvPicPr>
          <p:cNvPr id="15" name="Graphic 1" descr="Cat outline">
            <a:extLst>
              <a:ext uri="{FF2B5EF4-FFF2-40B4-BE49-F238E27FC236}">
                <a16:creationId xmlns:a16="http://schemas.microsoft.com/office/drawing/2014/main" id="{1B593741-F449-4349-A7DE-73751A99B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861753" y="235169"/>
            <a:ext cx="759992" cy="7599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19B3E8-1227-4E5D-A51B-5D7D7E92FCC2}"/>
              </a:ext>
            </a:extLst>
          </p:cNvPr>
          <p:cNvSpPr txBox="1"/>
          <p:nvPr/>
        </p:nvSpPr>
        <p:spPr>
          <a:xfrm>
            <a:off x="1678614" y="1358164"/>
            <a:ext cx="616994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 toys are a great way to help pet owners have fun and enjoy time with their cats, while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helping their beloved felines get well needed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exercise.  </a:t>
            </a:r>
          </a:p>
          <a:p>
            <a:pPr algn="ctr"/>
            <a:endParaRPr lang="en-US" sz="1600" i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Finding the right toy to really attract a cat into play; </a:t>
            </a:r>
          </a:p>
          <a:p>
            <a:pPr algn="ctr"/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however, can be a tough </a:t>
            </a:r>
            <a:r>
              <a:rPr lang="en-US" sz="2000" b="1" i="1" u="sng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challenge</a:t>
            </a:r>
            <a:r>
              <a:rPr lang="en-US" sz="2000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!!  </a:t>
            </a:r>
          </a:p>
          <a:p>
            <a:pPr algn="ctr"/>
            <a:endParaRPr lang="en-US" sz="1800" i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Senior Design Team decided to meet this challenge by building an Interactive Cat Toy (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that entices cats into playtime using a variety of luring features.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2BBD14-21EB-4331-BB28-6CAD735670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eeting a challenge (2)">
            <a:hlinkClick r:id="" action="ppaction://media"/>
            <a:extLst>
              <a:ext uri="{FF2B5EF4-FFF2-40B4-BE49-F238E27FC236}">
                <a16:creationId xmlns:a16="http://schemas.microsoft.com/office/drawing/2014/main" id="{E7F014AD-1685-45DE-98B7-A239B0DD8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2925" y="4148138"/>
            <a:ext cx="487363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395139" y="250512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b="1" dirty="0"/>
              <a:t>Work Distribution:</a:t>
            </a:r>
          </a:p>
        </p:txBody>
      </p:sp>
      <p:sp>
        <p:nvSpPr>
          <p:cNvPr id="18" name="Google Shape;617;p46">
            <a:extLst>
              <a:ext uri="{FF2B5EF4-FFF2-40B4-BE49-F238E27FC236}">
                <a16:creationId xmlns:a16="http://schemas.microsoft.com/office/drawing/2014/main" id="{815CC1B3-157C-4B39-927F-C8263936E186}"/>
              </a:ext>
            </a:extLst>
          </p:cNvPr>
          <p:cNvSpPr/>
          <p:nvPr/>
        </p:nvSpPr>
        <p:spPr>
          <a:xfrm>
            <a:off x="8084992" y="441676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52441DE-4CFB-45E6-87FB-12948C302D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55504"/>
              </p:ext>
            </p:extLst>
          </p:nvPr>
        </p:nvGraphicFramePr>
        <p:xfrm>
          <a:off x="485823" y="1318094"/>
          <a:ext cx="8204058" cy="289558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405315">
                  <a:extLst>
                    <a:ext uri="{9D8B030D-6E8A-4147-A177-3AD203B41FA5}">
                      <a16:colId xmlns:a16="http://schemas.microsoft.com/office/drawing/2014/main" val="3835394523"/>
                    </a:ext>
                  </a:extLst>
                </a:gridCol>
                <a:gridCol w="1349533">
                  <a:extLst>
                    <a:ext uri="{9D8B030D-6E8A-4147-A177-3AD203B41FA5}">
                      <a16:colId xmlns:a16="http://schemas.microsoft.com/office/drawing/2014/main" val="2030480269"/>
                    </a:ext>
                  </a:extLst>
                </a:gridCol>
                <a:gridCol w="1349533">
                  <a:extLst>
                    <a:ext uri="{9D8B030D-6E8A-4147-A177-3AD203B41FA5}">
                      <a16:colId xmlns:a16="http://schemas.microsoft.com/office/drawing/2014/main" val="3625517275"/>
                    </a:ext>
                  </a:extLst>
                </a:gridCol>
                <a:gridCol w="1349533">
                  <a:extLst>
                    <a:ext uri="{9D8B030D-6E8A-4147-A177-3AD203B41FA5}">
                      <a16:colId xmlns:a16="http://schemas.microsoft.com/office/drawing/2014/main" val="2411182458"/>
                    </a:ext>
                  </a:extLst>
                </a:gridCol>
                <a:gridCol w="1349533">
                  <a:extLst>
                    <a:ext uri="{9D8B030D-6E8A-4147-A177-3AD203B41FA5}">
                      <a16:colId xmlns:a16="http://schemas.microsoft.com/office/drawing/2014/main" val="214472153"/>
                    </a:ext>
                  </a:extLst>
                </a:gridCol>
                <a:gridCol w="1400611">
                  <a:extLst>
                    <a:ext uri="{9D8B030D-6E8A-4147-A177-3AD203B41FA5}">
                      <a16:colId xmlns:a16="http://schemas.microsoft.com/office/drawing/2014/main" val="1673423668"/>
                    </a:ext>
                  </a:extLst>
                </a:gridCol>
              </a:tblGrid>
              <a:tr h="579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Team Member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Structural Design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PCB Design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Power Supply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Application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Embedded Software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454533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Aliza Grabowski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7779394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Joseph Lopez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79941311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Vu Nguyen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22892867"/>
                  </a:ext>
                </a:extLst>
              </a:tr>
              <a:tr h="579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Elizabeth Vargas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374720"/>
                  </a:ext>
                </a:extLst>
              </a:tr>
            </a:tbl>
          </a:graphicData>
        </a:graphic>
      </p:graphicFrame>
      <p:sp>
        <p:nvSpPr>
          <p:cNvPr id="5" name="Google Shape;552;p46">
            <a:extLst>
              <a:ext uri="{FF2B5EF4-FFF2-40B4-BE49-F238E27FC236}">
                <a16:creationId xmlns:a16="http://schemas.microsoft.com/office/drawing/2014/main" id="{3C4C113E-2EBF-4E58-B4F0-5B66AF64FE72}"/>
              </a:ext>
            </a:extLst>
          </p:cNvPr>
          <p:cNvSpPr/>
          <p:nvPr/>
        </p:nvSpPr>
        <p:spPr>
          <a:xfrm>
            <a:off x="7139742" y="285126"/>
            <a:ext cx="621321" cy="825757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0;p12">
            <a:extLst>
              <a:ext uri="{FF2B5EF4-FFF2-40B4-BE49-F238E27FC236}">
                <a16:creationId xmlns:a16="http://schemas.microsoft.com/office/drawing/2014/main" id="{1954E14E-CD87-49DD-9A3A-5B47C40538D0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46208A-6A2B-4C55-BD71-AC6979997687}"/>
              </a:ext>
            </a:extLst>
          </p:cNvPr>
          <p:cNvSpPr txBox="1"/>
          <p:nvPr/>
        </p:nvSpPr>
        <p:spPr>
          <a:xfrm>
            <a:off x="1045028" y="4480073"/>
            <a:ext cx="2765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25000"/>
                  </a:schemeClr>
                </a:solidFill>
              </a:rPr>
              <a:t>P = Primary       S = Secondary</a:t>
            </a:r>
          </a:p>
        </p:txBody>
      </p:sp>
      <p:pic>
        <p:nvPicPr>
          <p:cNvPr id="7" name="Slide 48 rev">
            <a:hlinkClick r:id="" action="ppaction://media"/>
            <a:extLst>
              <a:ext uri="{FF2B5EF4-FFF2-40B4-BE49-F238E27FC236}">
                <a16:creationId xmlns:a16="http://schemas.microsoft.com/office/drawing/2014/main" id="{E0A51214-0852-4A10-BC5E-534B76C9F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6110" y="4440176"/>
            <a:ext cx="487363" cy="48736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F3BF5A3-EF43-4D5B-AD20-EFCDBD791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405353" y="4334323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26217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cxnSpLocks/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377552" y="394096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b="1" dirty="0"/>
              <a:t>Budget &amp; Financing:</a:t>
            </a:r>
          </a:p>
        </p:txBody>
      </p:sp>
      <p:sp>
        <p:nvSpPr>
          <p:cNvPr id="18" name="Google Shape;602;p46">
            <a:extLst>
              <a:ext uri="{FF2B5EF4-FFF2-40B4-BE49-F238E27FC236}">
                <a16:creationId xmlns:a16="http://schemas.microsoft.com/office/drawing/2014/main" id="{0C06648A-114A-4F57-9305-E2C3A7D9CF7D}"/>
              </a:ext>
            </a:extLst>
          </p:cNvPr>
          <p:cNvSpPr/>
          <p:nvPr/>
        </p:nvSpPr>
        <p:spPr>
          <a:xfrm>
            <a:off x="600754" y="475617"/>
            <a:ext cx="556490" cy="39482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0;p12">
            <a:extLst>
              <a:ext uri="{FF2B5EF4-FFF2-40B4-BE49-F238E27FC236}">
                <a16:creationId xmlns:a16="http://schemas.microsoft.com/office/drawing/2014/main" id="{A2B0A69F-A7D7-49E8-97C4-4508BDB89EF3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0B0B7AC-E907-416B-80CB-D93648F90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713124"/>
              </p:ext>
            </p:extLst>
          </p:nvPr>
        </p:nvGraphicFramePr>
        <p:xfrm>
          <a:off x="1817370" y="1369124"/>
          <a:ext cx="5509260" cy="3115564"/>
        </p:xfrm>
        <a:graphic>
          <a:graphicData uri="http://schemas.openxmlformats.org/drawingml/2006/table">
            <a:tbl>
              <a:tblPr firstRow="1" firstCol="1" bandRow="1"/>
              <a:tblGrid>
                <a:gridCol w="400685">
                  <a:extLst>
                    <a:ext uri="{9D8B030D-6E8A-4147-A177-3AD203B41FA5}">
                      <a16:colId xmlns:a16="http://schemas.microsoft.com/office/drawing/2014/main" val="3361239297"/>
                    </a:ext>
                  </a:extLst>
                </a:gridCol>
                <a:gridCol w="2182495">
                  <a:extLst>
                    <a:ext uri="{9D8B030D-6E8A-4147-A177-3AD203B41FA5}">
                      <a16:colId xmlns:a16="http://schemas.microsoft.com/office/drawing/2014/main" val="133270469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9464083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419007845"/>
                    </a:ext>
                  </a:extLst>
                </a:gridCol>
                <a:gridCol w="982980">
                  <a:extLst>
                    <a:ext uri="{9D8B030D-6E8A-4147-A177-3AD203B41FA5}">
                      <a16:colId xmlns:a16="http://schemas.microsoft.com/office/drawing/2014/main" val="851508489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Bill of Materials, BOM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838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 #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 Description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Vendor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ID #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55477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Microcontroller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Digi-Key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2648-SC0915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481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PCB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PCB Way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TBD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565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Gecoty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NiMH 7.2V Battery Pack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Amazon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B0727NJ2MF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1586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STEMMA Speaker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Adafruit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52873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 Servo Motor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Adafruit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3589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NeoPixel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RGB LED Strip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Adafruit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0787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Squirrel &amp; Lizard Skins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Various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6580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PETG 3D Printer Filament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Amazon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B014VM9724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24.00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7926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HM-10 Bluetooth Module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Amazon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B074VXZ1XZ 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731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PIR Sensor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Adafruit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620367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Cost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199.00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86329"/>
                  </a:ext>
                </a:extLst>
              </a:tr>
            </a:tbl>
          </a:graphicData>
        </a:graphic>
      </p:graphicFrame>
      <p:pic>
        <p:nvPicPr>
          <p:cNvPr id="15" name="Slide 49">
            <a:hlinkClick r:id="" action="ppaction://media"/>
            <a:extLst>
              <a:ext uri="{FF2B5EF4-FFF2-40B4-BE49-F238E27FC236}">
                <a16:creationId xmlns:a16="http://schemas.microsoft.com/office/drawing/2014/main" id="{B932E81C-C7DC-4D12-B5D3-E33C780A6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888" y="4540250"/>
            <a:ext cx="487362" cy="48736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EB9AC3B-DFAC-4379-8C84-E762B2CA0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405353" y="4334323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0348182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8;p17">
            <a:extLst>
              <a:ext uri="{FF2B5EF4-FFF2-40B4-BE49-F238E27FC236}">
                <a16:creationId xmlns:a16="http://schemas.microsoft.com/office/drawing/2014/main" id="{712E3259-B508-4629-B117-CB0700377D70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8" name="Google Shape;119;p17">
              <a:extLst>
                <a:ext uri="{FF2B5EF4-FFF2-40B4-BE49-F238E27FC236}">
                  <a16:creationId xmlns:a16="http://schemas.microsoft.com/office/drawing/2014/main" id="{B3B093B1-7BA9-426B-8B81-8C1EF82CD07B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0;p17">
              <a:extLst>
                <a:ext uri="{FF2B5EF4-FFF2-40B4-BE49-F238E27FC236}">
                  <a16:creationId xmlns:a16="http://schemas.microsoft.com/office/drawing/2014/main" id="{9A310AD1-5F2B-4700-BC8A-AC3D156B8B58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1;p17">
              <a:extLst>
                <a:ext uri="{FF2B5EF4-FFF2-40B4-BE49-F238E27FC236}">
                  <a16:creationId xmlns:a16="http://schemas.microsoft.com/office/drawing/2014/main" id="{EF8E7070-B220-4AAA-8783-09ECD243E286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1" name="Google Shape;122;p17">
              <a:extLst>
                <a:ext uri="{FF2B5EF4-FFF2-40B4-BE49-F238E27FC236}">
                  <a16:creationId xmlns:a16="http://schemas.microsoft.com/office/drawing/2014/main" id="{5AA2D099-1BC9-48C3-9C14-08B39556F80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2" name="Google Shape;123;p17">
              <a:extLst>
                <a:ext uri="{FF2B5EF4-FFF2-40B4-BE49-F238E27FC236}">
                  <a16:creationId xmlns:a16="http://schemas.microsoft.com/office/drawing/2014/main" id="{C44CFF2A-C524-4E29-A5EA-7282AAE5DEFB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" name="Google Shape;124;p17">
              <a:extLst>
                <a:ext uri="{FF2B5EF4-FFF2-40B4-BE49-F238E27FC236}">
                  <a16:creationId xmlns:a16="http://schemas.microsoft.com/office/drawing/2014/main" id="{5FD2FBD5-B3B9-40B5-9B64-0905430E1A91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25;p17">
              <a:extLst>
                <a:ext uri="{FF2B5EF4-FFF2-40B4-BE49-F238E27FC236}">
                  <a16:creationId xmlns:a16="http://schemas.microsoft.com/office/drawing/2014/main" id="{8B2E9781-77B3-4597-94B3-0157FF007C91}"/>
                </a:ext>
              </a:extLst>
            </p:cNvPr>
            <p:cNvCxnSpPr>
              <a:cxnSpLocks/>
              <a:endCxn id="8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26;p17">
              <a:extLst>
                <a:ext uri="{FF2B5EF4-FFF2-40B4-BE49-F238E27FC236}">
                  <a16:creationId xmlns:a16="http://schemas.microsoft.com/office/drawing/2014/main" id="{D2A124EB-0DCB-4B86-958E-264EF94F6941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6" name="Google Shape;127;p17">
              <a:extLst>
                <a:ext uri="{FF2B5EF4-FFF2-40B4-BE49-F238E27FC236}">
                  <a16:creationId xmlns:a16="http://schemas.microsoft.com/office/drawing/2014/main" id="{3DD79AC5-1609-4599-A53A-7AE59EFDDD75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7" name="Google Shape;87;p13">
            <a:extLst>
              <a:ext uri="{FF2B5EF4-FFF2-40B4-BE49-F238E27FC236}">
                <a16:creationId xmlns:a16="http://schemas.microsoft.com/office/drawing/2014/main" id="{FA372C02-C832-407B-815A-97734B7DC383}"/>
              </a:ext>
            </a:extLst>
          </p:cNvPr>
          <p:cNvSpPr txBox="1">
            <a:spLocks/>
          </p:cNvSpPr>
          <p:nvPr/>
        </p:nvSpPr>
        <p:spPr>
          <a:xfrm>
            <a:off x="1377552" y="394096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b="1" dirty="0"/>
              <a:t>Current Progress:</a:t>
            </a:r>
          </a:p>
        </p:txBody>
      </p:sp>
      <p:sp>
        <p:nvSpPr>
          <p:cNvPr id="19" name="Google Shape;560;p46">
            <a:extLst>
              <a:ext uri="{FF2B5EF4-FFF2-40B4-BE49-F238E27FC236}">
                <a16:creationId xmlns:a16="http://schemas.microsoft.com/office/drawing/2014/main" id="{69528BE4-7B72-490D-9E68-5D2F4AC1D3B6}"/>
              </a:ext>
            </a:extLst>
          </p:cNvPr>
          <p:cNvSpPr/>
          <p:nvPr/>
        </p:nvSpPr>
        <p:spPr>
          <a:xfrm>
            <a:off x="616197" y="435287"/>
            <a:ext cx="482024" cy="409225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70;p12">
            <a:extLst>
              <a:ext uri="{FF2B5EF4-FFF2-40B4-BE49-F238E27FC236}">
                <a16:creationId xmlns:a16="http://schemas.microsoft.com/office/drawing/2014/main" id="{D57ED8B4-96DD-4C2C-9B90-70CB6C4CD4CD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B5BEF6F7-A96E-491E-9528-EC1A25433F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356566"/>
              </p:ext>
            </p:extLst>
          </p:nvPr>
        </p:nvGraphicFramePr>
        <p:xfrm>
          <a:off x="1573530" y="1266352"/>
          <a:ext cx="5996940" cy="3128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S 48">
            <a:hlinkClick r:id="" action="ppaction://media"/>
            <a:extLst>
              <a:ext uri="{FF2B5EF4-FFF2-40B4-BE49-F238E27FC236}">
                <a16:creationId xmlns:a16="http://schemas.microsoft.com/office/drawing/2014/main" id="{4747FE36-99C5-4063-A873-7C7B23B23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748" y="4414786"/>
            <a:ext cx="487362" cy="48736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A26803C-F2CD-40B7-AB83-F418F2229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405353" y="4334323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E2E5-CE0B-4DE7-A5DD-23C4C60D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" y="387430"/>
            <a:ext cx="7753350" cy="625316"/>
          </a:xfrm>
        </p:spPr>
        <p:txBody>
          <a:bodyPr/>
          <a:lstStyle/>
          <a:p>
            <a:r>
              <a:rPr lang="en-US" sz="3800" dirty="0"/>
              <a:t>Design Constraints: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A0EE1E-FC69-43CF-A002-677728D69285}"/>
              </a:ext>
            </a:extLst>
          </p:cNvPr>
          <p:cNvCxnSpPr/>
          <p:nvPr/>
        </p:nvCxnSpPr>
        <p:spPr>
          <a:xfrm>
            <a:off x="445770" y="1120140"/>
            <a:ext cx="81307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0;p12">
            <a:extLst>
              <a:ext uri="{FF2B5EF4-FFF2-40B4-BE49-F238E27FC236}">
                <a16:creationId xmlns:a16="http://schemas.microsoft.com/office/drawing/2014/main" id="{B02E49C8-EC37-4FF5-BD3F-A350E82DBDBF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VN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24076-FA61-4DB5-9DFF-3FA9C668020A}"/>
              </a:ext>
            </a:extLst>
          </p:cNvPr>
          <p:cNvSpPr txBox="1"/>
          <p:nvPr/>
        </p:nvSpPr>
        <p:spPr>
          <a:xfrm>
            <a:off x="1050668" y="1485117"/>
            <a:ext cx="6308137" cy="2222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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Battery Size vs. Safety - NiMH safer, but heavy and large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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Components Fitting into Chassis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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Components not working the way we anticipated</a:t>
            </a:r>
          </a:p>
          <a:p>
            <a:pPr marL="285750" indent="-285750">
              <a:lnSpc>
                <a:spcPct val="200000"/>
              </a:lnSpc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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Out of Stock components due to Pandemic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D814FC-4C26-487C-B508-B35AD3517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936" y="3721863"/>
            <a:ext cx="1552046" cy="859287"/>
          </a:xfrm>
          <a:prstGeom prst="rect">
            <a:avLst/>
          </a:prstGeom>
        </p:spPr>
      </p:pic>
      <p:pic>
        <p:nvPicPr>
          <p:cNvPr id="4" name="Slide 50">
            <a:hlinkClick r:id="" action="ppaction://media"/>
            <a:extLst>
              <a:ext uri="{FF2B5EF4-FFF2-40B4-BE49-F238E27FC236}">
                <a16:creationId xmlns:a16="http://schemas.microsoft.com/office/drawing/2014/main" id="{8503D43F-FA1D-48E9-90B3-3E7CE9A82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663" y="4148138"/>
            <a:ext cx="487362" cy="48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E1879-89E2-4650-871B-0C86F24F69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823515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18;p17">
            <a:extLst>
              <a:ext uri="{FF2B5EF4-FFF2-40B4-BE49-F238E27FC236}">
                <a16:creationId xmlns:a16="http://schemas.microsoft.com/office/drawing/2014/main" id="{D0F7F797-902F-4CDD-8E37-F7FAFC44CC72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4" name="Google Shape;119;p17">
              <a:extLst>
                <a:ext uri="{FF2B5EF4-FFF2-40B4-BE49-F238E27FC236}">
                  <a16:creationId xmlns:a16="http://schemas.microsoft.com/office/drawing/2014/main" id="{F5B121C7-8B03-4E5E-813B-2D73FE4ED89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0;p17">
              <a:extLst>
                <a:ext uri="{FF2B5EF4-FFF2-40B4-BE49-F238E27FC236}">
                  <a16:creationId xmlns:a16="http://schemas.microsoft.com/office/drawing/2014/main" id="{EEEC57A6-7C76-4400-9784-D3DC34E10581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1;p17">
              <a:extLst>
                <a:ext uri="{FF2B5EF4-FFF2-40B4-BE49-F238E27FC236}">
                  <a16:creationId xmlns:a16="http://schemas.microsoft.com/office/drawing/2014/main" id="{297D4B47-1893-451F-9F60-4BE8BAF1BE6D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7" name="Google Shape;122;p17">
              <a:extLst>
                <a:ext uri="{FF2B5EF4-FFF2-40B4-BE49-F238E27FC236}">
                  <a16:creationId xmlns:a16="http://schemas.microsoft.com/office/drawing/2014/main" id="{F69E5347-CC57-48DD-A044-1907C70036F8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8" name="Google Shape;123;p17">
              <a:extLst>
                <a:ext uri="{FF2B5EF4-FFF2-40B4-BE49-F238E27FC236}">
                  <a16:creationId xmlns:a16="http://schemas.microsoft.com/office/drawing/2014/main" id="{6666688D-1C2A-455D-A2CF-BBDF5C26316A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" name="Google Shape;124;p17">
              <a:extLst>
                <a:ext uri="{FF2B5EF4-FFF2-40B4-BE49-F238E27FC236}">
                  <a16:creationId xmlns:a16="http://schemas.microsoft.com/office/drawing/2014/main" id="{84A29C2F-FEB6-4E54-9E5D-C28484DAB840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25;p17">
              <a:extLst>
                <a:ext uri="{FF2B5EF4-FFF2-40B4-BE49-F238E27FC236}">
                  <a16:creationId xmlns:a16="http://schemas.microsoft.com/office/drawing/2014/main" id="{6AF80862-236E-4AAA-8970-B0CFAEFFFC45}"/>
                </a:ext>
              </a:extLst>
            </p:cNvPr>
            <p:cNvCxnSpPr>
              <a:endCxn id="4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26;p17">
              <a:extLst>
                <a:ext uri="{FF2B5EF4-FFF2-40B4-BE49-F238E27FC236}">
                  <a16:creationId xmlns:a16="http://schemas.microsoft.com/office/drawing/2014/main" id="{6DBD588F-3021-4291-BDE2-EB3E105B67FB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2" name="Google Shape;127;p17">
              <a:extLst>
                <a:ext uri="{FF2B5EF4-FFF2-40B4-BE49-F238E27FC236}">
                  <a16:creationId xmlns:a16="http://schemas.microsoft.com/office/drawing/2014/main" id="{DD977A89-4E5A-4E61-A025-3708FCF6A680}"/>
                </a:ext>
              </a:extLst>
            </p:cNvPr>
            <p:cNvCxnSpPr>
              <a:stCxn id="4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87;p13">
            <a:extLst>
              <a:ext uri="{FF2B5EF4-FFF2-40B4-BE49-F238E27FC236}">
                <a16:creationId xmlns:a16="http://schemas.microsoft.com/office/drawing/2014/main" id="{CF89A9B7-022A-48E2-AE47-989141DDC324}"/>
              </a:ext>
            </a:extLst>
          </p:cNvPr>
          <p:cNvSpPr txBox="1">
            <a:spLocks/>
          </p:cNvSpPr>
          <p:nvPr/>
        </p:nvSpPr>
        <p:spPr>
          <a:xfrm>
            <a:off x="1415991" y="356284"/>
            <a:ext cx="7297134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3000" b="1" dirty="0"/>
              <a:t>Significant Design Decisions:</a:t>
            </a:r>
          </a:p>
        </p:txBody>
      </p:sp>
      <p:sp>
        <p:nvSpPr>
          <p:cNvPr id="15" name="Google Shape;72;p12">
            <a:extLst>
              <a:ext uri="{FF2B5EF4-FFF2-40B4-BE49-F238E27FC236}">
                <a16:creationId xmlns:a16="http://schemas.microsoft.com/office/drawing/2014/main" id="{67F43E7F-EDE7-4FAE-8A2A-6F4CCA1AF0BC}"/>
              </a:ext>
            </a:extLst>
          </p:cNvPr>
          <p:cNvSpPr txBox="1"/>
          <p:nvPr/>
        </p:nvSpPr>
        <p:spPr>
          <a:xfrm>
            <a:off x="219165" y="1137630"/>
            <a:ext cx="8645560" cy="347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Throughout The Initial Interactive Cat Toy (ICT) Design Pitch, Our Group Made An Effort To Truly Understanding A Cat’s Likes And Dislikes. </a:t>
            </a: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We Also Took Into Consideration The Power Consumption And Size Of The Toy.</a:t>
            </a:r>
            <a:endParaRPr lang="en-US" sz="100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600" i="1" u="sng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Decisions Kept:</a:t>
            </a:r>
          </a:p>
          <a:p>
            <a:pPr marL="171450" lvl="3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Retaining The Size Of Our Cat Toy To A Relatively Small Frame – Less Than A Foot</a:t>
            </a:r>
          </a:p>
          <a:p>
            <a:pPr marL="171450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Mobile Application – More Options Allow A Cat To Stay Entertained</a:t>
            </a:r>
            <a:endParaRPr lang="en-US" sz="100" b="1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lvl="0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r>
              <a:rPr lang="en-US" sz="1600" i="1" u="sng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Changes Made:</a:t>
            </a:r>
          </a:p>
          <a:p>
            <a:pPr marL="171450" lvl="3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A Laser </a:t>
            </a: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to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LEDs – This Change Was Made Due To The Size Of A Laser And The Assembly Of All Of Our Other Functions.</a:t>
            </a:r>
          </a:p>
          <a:p>
            <a:pPr marL="171450" lvl="3" indent="-17145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A Squirrel skin </a:t>
            </a:r>
            <a:r>
              <a:rPr lang="en-US" i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to</a:t>
            </a:r>
            <a:r>
              <a:rPr lang="en-US" b="1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Custom Interchangeable Skin – Though Its Not Hardware Related, Our Team Thought This Would Be A Fun Touch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sz="1200" b="1" dirty="0">
              <a:solidFill>
                <a:srgbClr val="FFFFFF"/>
              </a:solidFill>
              <a:latin typeface="Cousine"/>
              <a:ea typeface="Cousine"/>
              <a:cs typeface="Cousine"/>
            </a:endParaRPr>
          </a:p>
          <a:p>
            <a:pPr lvl="0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</a:pP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3" name="Google Shape;599;p46">
            <a:extLst>
              <a:ext uri="{FF2B5EF4-FFF2-40B4-BE49-F238E27FC236}">
                <a16:creationId xmlns:a16="http://schemas.microsoft.com/office/drawing/2014/main" id="{CBE58E96-A23F-49C7-87AF-767F6AA15D0C}"/>
              </a:ext>
            </a:extLst>
          </p:cNvPr>
          <p:cNvSpPr/>
          <p:nvPr/>
        </p:nvSpPr>
        <p:spPr>
          <a:xfrm>
            <a:off x="528418" y="424391"/>
            <a:ext cx="717290" cy="47327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70;p12">
            <a:extLst>
              <a:ext uri="{FF2B5EF4-FFF2-40B4-BE49-F238E27FC236}">
                <a16:creationId xmlns:a16="http://schemas.microsoft.com/office/drawing/2014/main" id="{BA2AEC49-4728-4129-8AFC-F72FE0FB9038}"/>
              </a:ext>
            </a:extLst>
          </p:cNvPr>
          <p:cNvSpPr txBox="1">
            <a:spLocks/>
          </p:cNvSpPr>
          <p:nvPr/>
        </p:nvSpPr>
        <p:spPr>
          <a:xfrm>
            <a:off x="8424537" y="4542704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79C858-FA71-4F8F-9779-B8DF088D4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14" t="-90" b="20861"/>
          <a:stretch/>
        </p:blipFill>
        <p:spPr>
          <a:xfrm>
            <a:off x="8407755" y="4284823"/>
            <a:ext cx="536073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ignificant design decisions(2)">
            <a:hlinkClick r:id="" action="ppaction://media"/>
            <a:extLst>
              <a:ext uri="{FF2B5EF4-FFF2-40B4-BE49-F238E27FC236}">
                <a16:creationId xmlns:a16="http://schemas.microsoft.com/office/drawing/2014/main" id="{3239C903-4D86-4252-B10B-BB9438040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9138" y="45259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2086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E2E5-CE0B-4DE7-A5DD-23C4C60D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675" y="334118"/>
            <a:ext cx="6744970" cy="625316"/>
          </a:xfrm>
        </p:spPr>
        <p:txBody>
          <a:bodyPr/>
          <a:lstStyle/>
          <a:p>
            <a:r>
              <a:rPr lang="en-US" sz="3800" dirty="0"/>
              <a:t>Next Steps: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A0EE1E-FC69-43CF-A002-677728D69285}"/>
              </a:ext>
            </a:extLst>
          </p:cNvPr>
          <p:cNvCxnSpPr/>
          <p:nvPr/>
        </p:nvCxnSpPr>
        <p:spPr>
          <a:xfrm>
            <a:off x="445770" y="1120140"/>
            <a:ext cx="81307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70;p12">
            <a:extLst>
              <a:ext uri="{FF2B5EF4-FFF2-40B4-BE49-F238E27FC236}">
                <a16:creationId xmlns:a16="http://schemas.microsoft.com/office/drawing/2014/main" id="{F07FD02B-ED0C-45FD-B919-3E8AAD8FF04D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JL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raphic 3" descr="Tools with solid fill">
            <a:extLst>
              <a:ext uri="{FF2B5EF4-FFF2-40B4-BE49-F238E27FC236}">
                <a16:creationId xmlns:a16="http://schemas.microsoft.com/office/drawing/2014/main" id="{B8A536C5-8DE9-4A72-8669-E8E6018AB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470" y="445272"/>
            <a:ext cx="482600" cy="48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247665-489D-4520-B970-B19159CA4EE6}"/>
              </a:ext>
            </a:extLst>
          </p:cNvPr>
          <p:cNvSpPr txBox="1"/>
          <p:nvPr/>
        </p:nvSpPr>
        <p:spPr>
          <a:xfrm>
            <a:off x="922868" y="1554135"/>
            <a:ext cx="752880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3">
                  <a:lumMod val="20000"/>
                  <a:lumOff val="8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Test PCB connections with power supply, switching and components.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20000"/>
                  <a:lumOff val="8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Refine component fittings, chassis design and exterior skin patterns.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20000"/>
                  <a:lumOff val="8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Refine embedded programming for multiple feature expressions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20000"/>
                  <a:lumOff val="8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Complete phone application GUI and ensure functioning control of toy features through Bluetooth wireless communication.</a:t>
            </a:r>
          </a:p>
          <a:p>
            <a:pPr marL="285750" indent="-285750">
              <a:lnSpc>
                <a:spcPct val="150000"/>
              </a:lnSpc>
              <a:buClr>
                <a:schemeClr val="accent3">
                  <a:lumMod val="20000"/>
                  <a:lumOff val="8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Ensure ICT meets requirements specifications.</a:t>
            </a:r>
          </a:p>
        </p:txBody>
      </p:sp>
      <p:grpSp>
        <p:nvGrpSpPr>
          <p:cNvPr id="8" name="Google Shape;118;p17">
            <a:extLst>
              <a:ext uri="{FF2B5EF4-FFF2-40B4-BE49-F238E27FC236}">
                <a16:creationId xmlns:a16="http://schemas.microsoft.com/office/drawing/2014/main" id="{60E754DD-4C32-452A-A186-1F2BADB306CF}"/>
              </a:ext>
            </a:extLst>
          </p:cNvPr>
          <p:cNvGrpSpPr/>
          <p:nvPr/>
        </p:nvGrpSpPr>
        <p:grpSpPr>
          <a:xfrm>
            <a:off x="340545" y="218302"/>
            <a:ext cx="981627" cy="746084"/>
            <a:chOff x="3075562" y="756050"/>
            <a:chExt cx="2931161" cy="2815726"/>
          </a:xfrm>
        </p:grpSpPr>
        <p:sp>
          <p:nvSpPr>
            <p:cNvPr id="9" name="Google Shape;119;p17">
              <a:extLst>
                <a:ext uri="{FF2B5EF4-FFF2-40B4-BE49-F238E27FC236}">
                  <a16:creationId xmlns:a16="http://schemas.microsoft.com/office/drawing/2014/main" id="{ED257DFE-A320-4E2D-8CF8-AC5A8F46E0DF}"/>
                </a:ext>
              </a:extLst>
            </p:cNvPr>
            <p:cNvSpPr/>
            <p:nvPr/>
          </p:nvSpPr>
          <p:spPr>
            <a:xfrm>
              <a:off x="3950843" y="1762696"/>
              <a:ext cx="1326900" cy="13269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;p17">
              <a:extLst>
                <a:ext uri="{FF2B5EF4-FFF2-40B4-BE49-F238E27FC236}">
                  <a16:creationId xmlns:a16="http://schemas.microsoft.com/office/drawing/2014/main" id="{69BD0092-12EB-40DA-8AF7-9C241041575A}"/>
                </a:ext>
              </a:extLst>
            </p:cNvPr>
            <p:cNvSpPr/>
            <p:nvPr/>
          </p:nvSpPr>
          <p:spPr>
            <a:xfrm>
              <a:off x="3472643" y="1284496"/>
              <a:ext cx="2283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1;p17">
              <a:extLst>
                <a:ext uri="{FF2B5EF4-FFF2-40B4-BE49-F238E27FC236}">
                  <a16:creationId xmlns:a16="http://schemas.microsoft.com/office/drawing/2014/main" id="{020CB43E-FFE2-48C4-AA20-081DE075D09F}"/>
                </a:ext>
              </a:extLst>
            </p:cNvPr>
            <p:cNvSpPr/>
            <p:nvPr/>
          </p:nvSpPr>
          <p:spPr>
            <a:xfrm>
              <a:off x="5883273" y="1280600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2" name="Google Shape;122;p17">
              <a:extLst>
                <a:ext uri="{FF2B5EF4-FFF2-40B4-BE49-F238E27FC236}">
                  <a16:creationId xmlns:a16="http://schemas.microsoft.com/office/drawing/2014/main" id="{0A578D8F-070A-42F6-AD4F-2BED7EEC2687}"/>
                </a:ext>
              </a:extLst>
            </p:cNvPr>
            <p:cNvSpPr/>
            <p:nvPr/>
          </p:nvSpPr>
          <p:spPr>
            <a:xfrm rot="-5400000">
              <a:off x="4546838" y="-55875"/>
              <a:ext cx="123450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3" name="Google Shape;123;p17">
              <a:extLst>
                <a:ext uri="{FF2B5EF4-FFF2-40B4-BE49-F238E27FC236}">
                  <a16:creationId xmlns:a16="http://schemas.microsoft.com/office/drawing/2014/main" id="{DB04D3DF-F6C0-4664-BD57-500A695CAB31}"/>
                </a:ext>
              </a:extLst>
            </p:cNvPr>
            <p:cNvSpPr/>
            <p:nvPr/>
          </p:nvSpPr>
          <p:spPr>
            <a:xfrm rot="-5400000">
              <a:off x="3075562" y="756050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" name="Google Shape;124;p17">
              <a:extLst>
                <a:ext uri="{FF2B5EF4-FFF2-40B4-BE49-F238E27FC236}">
                  <a16:creationId xmlns:a16="http://schemas.microsoft.com/office/drawing/2014/main" id="{6E98B52E-3722-47AB-8E78-60BF280317A2}"/>
                </a:ext>
              </a:extLst>
            </p:cNvPr>
            <p:cNvCxnSpPr/>
            <p:nvPr/>
          </p:nvCxnSpPr>
          <p:spPr>
            <a:xfrm>
              <a:off x="3480293" y="1292146"/>
              <a:ext cx="2268000" cy="226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25;p17">
              <a:extLst>
                <a:ext uri="{FF2B5EF4-FFF2-40B4-BE49-F238E27FC236}">
                  <a16:creationId xmlns:a16="http://schemas.microsoft.com/office/drawing/2014/main" id="{9A315DF8-81C9-4027-AF4D-50BE10E80B49}"/>
                </a:ext>
              </a:extLst>
            </p:cNvPr>
            <p:cNvCxnSpPr>
              <a:endCxn id="9" idx="7"/>
            </p:cNvCxnSpPr>
            <p:nvPr/>
          </p:nvCxnSpPr>
          <p:spPr>
            <a:xfrm flipH="1">
              <a:off x="5083423" y="128051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26;p17">
              <a:extLst>
                <a:ext uri="{FF2B5EF4-FFF2-40B4-BE49-F238E27FC236}">
                  <a16:creationId xmlns:a16="http://schemas.microsoft.com/office/drawing/2014/main" id="{0D8D0A9E-E688-45C7-AA4C-D86D5315C597}"/>
                </a:ext>
              </a:extLst>
            </p:cNvPr>
            <p:cNvCxnSpPr/>
            <p:nvPr/>
          </p:nvCxnSpPr>
          <p:spPr>
            <a:xfrm>
              <a:off x="3345288" y="1288325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17" name="Google Shape;127;p17">
              <a:extLst>
                <a:ext uri="{FF2B5EF4-FFF2-40B4-BE49-F238E27FC236}">
                  <a16:creationId xmlns:a16="http://schemas.microsoft.com/office/drawing/2014/main" id="{9328D3EE-7DFA-45E4-B32C-A51BBCBE95CB}"/>
                </a:ext>
              </a:extLst>
            </p:cNvPr>
            <p:cNvCxnSpPr>
              <a:stCxn id="9" idx="3"/>
            </p:cNvCxnSpPr>
            <p:nvPr/>
          </p:nvCxnSpPr>
          <p:spPr>
            <a:xfrm flipH="1">
              <a:off x="3468663" y="2895276"/>
              <a:ext cx="676500" cy="676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pic>
        <p:nvPicPr>
          <p:cNvPr id="18" name="JL-49">
            <a:hlinkClick r:id="" action="ppaction://media"/>
            <a:extLst>
              <a:ext uri="{FF2B5EF4-FFF2-40B4-BE49-F238E27FC236}">
                <a16:creationId xmlns:a16="http://schemas.microsoft.com/office/drawing/2014/main" id="{79BCC248-C286-4725-AF2D-7DC56410E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5888" y="4348163"/>
            <a:ext cx="487362" cy="487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CC3860-2BAB-428D-8A3B-3EE9232B38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0201071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3"/>
          <p:cNvSpPr txBox="1">
            <a:spLocks noGrp="1"/>
          </p:cNvSpPr>
          <p:nvPr>
            <p:ph type="ctrTitle" idx="4294967295"/>
          </p:nvPr>
        </p:nvSpPr>
        <p:spPr>
          <a:xfrm>
            <a:off x="989170" y="192544"/>
            <a:ext cx="7392832" cy="1160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For Our Kitty Friends</a:t>
            </a:r>
            <a:endParaRPr sz="4400" b="1" dirty="0"/>
          </a:p>
        </p:txBody>
      </p:sp>
      <p:pic>
        <p:nvPicPr>
          <p:cNvPr id="3" name="Picture 2" descr="A cat l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CB7B7767-5348-4812-B4AE-E7411E7EB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040" y="3161306"/>
            <a:ext cx="2353733" cy="176530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Graphic 3" descr="Kitten with solid fill">
            <a:extLst>
              <a:ext uri="{FF2B5EF4-FFF2-40B4-BE49-F238E27FC236}">
                <a16:creationId xmlns:a16="http://schemas.microsoft.com/office/drawing/2014/main" id="{8E91D04D-DD26-455D-8644-B96915B44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54200" flipH="1">
            <a:off x="8129331" y="165667"/>
            <a:ext cx="954761" cy="954761"/>
          </a:xfrm>
          <a:prstGeom prst="rect">
            <a:avLst/>
          </a:prstGeom>
        </p:spPr>
      </p:pic>
      <p:pic>
        <p:nvPicPr>
          <p:cNvPr id="5" name="Picture 4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F3B20DCE-740A-40A0-B824-7B99C1323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81218" y="1216096"/>
            <a:ext cx="2147936" cy="161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at lying on a blanket&#10;&#10;Description automatically generated">
            <a:extLst>
              <a:ext uri="{FF2B5EF4-FFF2-40B4-BE49-F238E27FC236}">
                <a16:creationId xmlns:a16="http://schemas.microsoft.com/office/drawing/2014/main" id="{2A0E40C2-496B-42FA-966F-267069D83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089" y="3746870"/>
            <a:ext cx="1572981" cy="1179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cat, indoor, mammal, domestic cat&#10;&#10;Description automatically generated">
            <a:extLst>
              <a:ext uri="{FF2B5EF4-FFF2-40B4-BE49-F238E27FC236}">
                <a16:creationId xmlns:a16="http://schemas.microsoft.com/office/drawing/2014/main" id="{D2F82EA0-A16D-4A63-9378-B5911ADBC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76851" y="2753119"/>
            <a:ext cx="1767951" cy="234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window, indoor&#10;&#10;Description automatically generated">
            <a:extLst>
              <a:ext uri="{FF2B5EF4-FFF2-40B4-BE49-F238E27FC236}">
                <a16:creationId xmlns:a16="http://schemas.microsoft.com/office/drawing/2014/main" id="{87080B5A-4E82-456A-B5EA-FF3F8FC153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06" t="26534" r="34735" b="17785"/>
          <a:stretch/>
        </p:blipFill>
        <p:spPr>
          <a:xfrm rot="5400000">
            <a:off x="2720442" y="1447894"/>
            <a:ext cx="2605583" cy="1976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cat lying on a blanket&#10;&#10;Description automatically generated with medium confidence">
            <a:extLst>
              <a:ext uri="{FF2B5EF4-FFF2-40B4-BE49-F238E27FC236}">
                <a16:creationId xmlns:a16="http://schemas.microsoft.com/office/drawing/2014/main" id="{FAE8AFBF-A565-452E-9D59-755C05F7CA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2963" r="2479"/>
          <a:stretch/>
        </p:blipFill>
        <p:spPr>
          <a:xfrm rot="10800000">
            <a:off x="5534635" y="1270201"/>
            <a:ext cx="2937207" cy="174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raphic 16" descr="Kitten with solid fill">
            <a:extLst>
              <a:ext uri="{FF2B5EF4-FFF2-40B4-BE49-F238E27FC236}">
                <a16:creationId xmlns:a16="http://schemas.microsoft.com/office/drawing/2014/main" id="{257FF3D8-0C0E-4DE6-857B-CE9440E39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945800">
            <a:off x="65958" y="165666"/>
            <a:ext cx="954761" cy="9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79757"/>
      </p:ext>
    </p:extLst>
  </p:cSld>
  <p:clrMapOvr>
    <a:masterClrMapping/>
  </p:clrMapOvr>
  <p:transition spd="slow" advClick="0" advTm="4000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3"/>
          <p:cNvSpPr txBox="1">
            <a:spLocks noGrp="1"/>
          </p:cNvSpPr>
          <p:nvPr>
            <p:ph type="ctrTitle" idx="4294967295"/>
          </p:nvPr>
        </p:nvSpPr>
        <p:spPr>
          <a:xfrm>
            <a:off x="1028700" y="391255"/>
            <a:ext cx="7086600" cy="11604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Chevron">
              <a:avLst/>
            </a:prstTxWarp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Bookman Old Style" panose="02050604050505020204" pitchFamily="18" charset="0"/>
              </a:rPr>
              <a:t>In Loving Memory of Aaliyah</a:t>
            </a:r>
            <a:endParaRPr sz="3600" b="1" dirty="0">
              <a:latin typeface="Bookman Old Style" panose="02050604050505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2D4F5E-2A32-4C78-8FD4-F90C2301E6A7}"/>
              </a:ext>
            </a:extLst>
          </p:cNvPr>
          <p:cNvSpPr txBox="1"/>
          <p:nvPr/>
        </p:nvSpPr>
        <p:spPr>
          <a:xfrm>
            <a:off x="2771007" y="4567579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chemeClr val="bg1"/>
                </a:solidFill>
                <a:latin typeface="Amasis MT Pro Black" panose="02040A04050005020304" pitchFamily="18" charset="0"/>
              </a:rPr>
              <a:t>September 2013 – November 2020</a:t>
            </a: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8F57918-FB73-49CD-A711-A455AECDE3BF}"/>
              </a:ext>
            </a:extLst>
          </p:cNvPr>
          <p:cNvSpPr/>
          <p:nvPr/>
        </p:nvSpPr>
        <p:spPr>
          <a:xfrm>
            <a:off x="7257413" y="2429933"/>
            <a:ext cx="699771" cy="633024"/>
          </a:xfrm>
          <a:custGeom>
            <a:avLst/>
            <a:gdLst>
              <a:gd name="connsiteX0" fmla="*/ 1866900 w 3733799"/>
              <a:gd name="connsiteY0" fmla="*/ 817645 h 3270578"/>
              <a:gd name="connsiteX1" fmla="*/ 1866900 w 3733799"/>
              <a:gd name="connsiteY1" fmla="*/ 3270578 h 3270578"/>
              <a:gd name="connsiteX2" fmla="*/ 1866900 w 3733799"/>
              <a:gd name="connsiteY2" fmla="*/ 817645 h 3270578"/>
              <a:gd name="connsiteX0" fmla="*/ 1892246 w 3761047"/>
              <a:gd name="connsiteY0" fmla="*/ 737277 h 3401877"/>
              <a:gd name="connsiteX1" fmla="*/ 1875312 w 3761047"/>
              <a:gd name="connsiteY1" fmla="*/ 3401877 h 3401877"/>
              <a:gd name="connsiteX2" fmla="*/ 1892246 w 3761047"/>
              <a:gd name="connsiteY2" fmla="*/ 737277 h 3401877"/>
              <a:gd name="connsiteX0" fmla="*/ 1886375 w 3761027"/>
              <a:gd name="connsiteY0" fmla="*/ 706491 h 3548891"/>
              <a:gd name="connsiteX1" fmla="*/ 1877908 w 3761027"/>
              <a:gd name="connsiteY1" fmla="*/ 3548891 h 3548891"/>
              <a:gd name="connsiteX2" fmla="*/ 1886375 w 3761027"/>
              <a:gd name="connsiteY2" fmla="*/ 706491 h 354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1027" h="3548891">
                <a:moveTo>
                  <a:pt x="1886375" y="706491"/>
                </a:moveTo>
                <a:cubicBezTo>
                  <a:pt x="2664249" y="-1201347"/>
                  <a:pt x="5689494" y="1095958"/>
                  <a:pt x="1877908" y="3548891"/>
                </a:cubicBezTo>
                <a:cubicBezTo>
                  <a:pt x="-1933679" y="1095958"/>
                  <a:pt x="1108500" y="-1201347"/>
                  <a:pt x="1886375" y="706491"/>
                </a:cubicBezTo>
                <a:close/>
              </a:path>
            </a:pathLst>
          </a:cu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9DCC20-00E8-402A-9B4F-74B102718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r="8442"/>
          <a:stretch/>
        </p:blipFill>
        <p:spPr>
          <a:xfrm>
            <a:off x="3665741" y="1578872"/>
            <a:ext cx="1812518" cy="2624357"/>
          </a:xfrm>
          <a:prstGeom prst="ellipse">
            <a:avLst/>
          </a:prstGeom>
          <a:ln w="152400">
            <a:solidFill>
              <a:schemeClr val="bg1"/>
            </a:solidFill>
          </a:ln>
        </p:spPr>
      </p:pic>
      <p:sp>
        <p:nvSpPr>
          <p:cNvPr id="16" name="Heart 10">
            <a:extLst>
              <a:ext uri="{FF2B5EF4-FFF2-40B4-BE49-F238E27FC236}">
                <a16:creationId xmlns:a16="http://schemas.microsoft.com/office/drawing/2014/main" id="{7CBE774A-130A-4D00-B368-B6666A832132}"/>
              </a:ext>
            </a:extLst>
          </p:cNvPr>
          <p:cNvSpPr/>
          <p:nvPr/>
        </p:nvSpPr>
        <p:spPr>
          <a:xfrm>
            <a:off x="1094201" y="2429933"/>
            <a:ext cx="699771" cy="633024"/>
          </a:xfrm>
          <a:custGeom>
            <a:avLst/>
            <a:gdLst>
              <a:gd name="connsiteX0" fmla="*/ 1866900 w 3733799"/>
              <a:gd name="connsiteY0" fmla="*/ 817645 h 3270578"/>
              <a:gd name="connsiteX1" fmla="*/ 1866900 w 3733799"/>
              <a:gd name="connsiteY1" fmla="*/ 3270578 h 3270578"/>
              <a:gd name="connsiteX2" fmla="*/ 1866900 w 3733799"/>
              <a:gd name="connsiteY2" fmla="*/ 817645 h 3270578"/>
              <a:gd name="connsiteX0" fmla="*/ 1892246 w 3761047"/>
              <a:gd name="connsiteY0" fmla="*/ 737277 h 3401877"/>
              <a:gd name="connsiteX1" fmla="*/ 1875312 w 3761047"/>
              <a:gd name="connsiteY1" fmla="*/ 3401877 h 3401877"/>
              <a:gd name="connsiteX2" fmla="*/ 1892246 w 3761047"/>
              <a:gd name="connsiteY2" fmla="*/ 737277 h 3401877"/>
              <a:gd name="connsiteX0" fmla="*/ 1886375 w 3761027"/>
              <a:gd name="connsiteY0" fmla="*/ 706491 h 3548891"/>
              <a:gd name="connsiteX1" fmla="*/ 1877908 w 3761027"/>
              <a:gd name="connsiteY1" fmla="*/ 3548891 h 3548891"/>
              <a:gd name="connsiteX2" fmla="*/ 1886375 w 3761027"/>
              <a:gd name="connsiteY2" fmla="*/ 706491 h 354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1027" h="3548891">
                <a:moveTo>
                  <a:pt x="1886375" y="706491"/>
                </a:moveTo>
                <a:cubicBezTo>
                  <a:pt x="2664249" y="-1201347"/>
                  <a:pt x="5689494" y="1095958"/>
                  <a:pt x="1877908" y="3548891"/>
                </a:cubicBezTo>
                <a:cubicBezTo>
                  <a:pt x="-1933679" y="1095958"/>
                  <a:pt x="1108500" y="-1201347"/>
                  <a:pt x="1886375" y="706491"/>
                </a:cubicBezTo>
                <a:close/>
              </a:path>
            </a:pathLst>
          </a:cu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45963"/>
      </p:ext>
    </p:extLst>
  </p:cSld>
  <p:clrMapOvr>
    <a:masterClrMapping/>
  </p:clrMapOvr>
  <p:transition spd="slow" advClick="0" advTm="3000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33">
            <a:extLst>
              <a:ext uri="{FF2B5EF4-FFF2-40B4-BE49-F238E27FC236}">
                <a16:creationId xmlns:a16="http://schemas.microsoft.com/office/drawing/2014/main" id="{98E45BBC-1980-40A0-8553-466235C1873F}"/>
              </a:ext>
            </a:extLst>
          </p:cNvPr>
          <p:cNvSpPr txBox="1">
            <a:spLocks/>
          </p:cNvSpPr>
          <p:nvPr/>
        </p:nvSpPr>
        <p:spPr>
          <a:xfrm>
            <a:off x="685800" y="602922"/>
            <a:ext cx="7772400" cy="103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algn="ctr"/>
            <a:r>
              <a:rPr lang="en-US" sz="6000" b="1" dirty="0"/>
              <a:t>Thank you 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82AB11-C261-4D6A-A2D2-9282CC2F82D4}"/>
              </a:ext>
            </a:extLst>
          </p:cNvPr>
          <p:cNvSpPr txBox="1"/>
          <p:nvPr/>
        </p:nvSpPr>
        <p:spPr>
          <a:xfrm>
            <a:off x="2153402" y="2197221"/>
            <a:ext cx="4429418" cy="2254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sz="24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Special thanks also to:</a:t>
            </a:r>
          </a:p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 Dr. Wei and Dr. Richie</a:t>
            </a:r>
          </a:p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Our Sponsor Le Phan</a:t>
            </a:r>
          </a:p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Bob Meizlik, Electrical Design Advisor</a:t>
            </a:r>
          </a:p>
          <a:p>
            <a:pPr algn="ctr">
              <a:lnSpc>
                <a:spcPct val="150000"/>
              </a:lnSpc>
            </a:pPr>
            <a:r>
              <a:rPr lang="en-US" sz="18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Our Seamstress, Grandma Sonja</a:t>
            </a:r>
          </a:p>
        </p:txBody>
      </p:sp>
      <p:pic>
        <p:nvPicPr>
          <p:cNvPr id="4" name="S53">
            <a:hlinkClick r:id="" action="ppaction://media"/>
            <a:extLst>
              <a:ext uri="{FF2B5EF4-FFF2-40B4-BE49-F238E27FC236}">
                <a16:creationId xmlns:a16="http://schemas.microsoft.com/office/drawing/2014/main" id="{92A0913E-F34F-44B3-B657-0DA54D3AB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0563" y="43322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66576"/>
      </p:ext>
    </p:extLst>
  </p:cSld>
  <p:clrMapOvr>
    <a:masterClrMapping/>
  </p:clrMapOvr>
  <p:transition spd="slow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ctrTitle"/>
          </p:nvPr>
        </p:nvSpPr>
        <p:spPr>
          <a:xfrm>
            <a:off x="3403600" y="2635379"/>
            <a:ext cx="4368801" cy="14090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I</a:t>
            </a:r>
            <a:r>
              <a:rPr lang="en" sz="4400" dirty="0"/>
              <a:t>nteractive </a:t>
            </a:r>
            <a:br>
              <a:rPr lang="en" sz="4400" dirty="0"/>
            </a:br>
            <a:r>
              <a:rPr lang="en" sz="4400" dirty="0"/>
              <a:t> </a:t>
            </a:r>
            <a:r>
              <a:rPr lang="en" dirty="0"/>
              <a:t>C</a:t>
            </a:r>
            <a:r>
              <a:rPr lang="en" sz="4400" dirty="0"/>
              <a:t>at </a:t>
            </a:r>
            <a:r>
              <a:rPr lang="en" dirty="0"/>
              <a:t>T</a:t>
            </a:r>
            <a:r>
              <a:rPr lang="en" sz="4400" dirty="0"/>
              <a:t>oy </a:t>
            </a:r>
            <a:endParaRPr sz="4400" dirty="0"/>
          </a:p>
        </p:txBody>
      </p:sp>
      <p:pic>
        <p:nvPicPr>
          <p:cNvPr id="3" name="Graphic 2" descr="Kitten outline">
            <a:extLst>
              <a:ext uri="{FF2B5EF4-FFF2-40B4-BE49-F238E27FC236}">
                <a16:creationId xmlns:a16="http://schemas.microsoft.com/office/drawing/2014/main" id="{90013FFD-DDC8-4707-B040-BB2C7D077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2088" y="2571750"/>
            <a:ext cx="1515763" cy="1515763"/>
          </a:xfrm>
          <a:prstGeom prst="rect">
            <a:avLst/>
          </a:prstGeom>
        </p:spPr>
      </p:pic>
      <p:pic>
        <p:nvPicPr>
          <p:cNvPr id="5" name="Graphic 4" descr="Squirrel outline">
            <a:extLst>
              <a:ext uri="{FF2B5EF4-FFF2-40B4-BE49-F238E27FC236}">
                <a16:creationId xmlns:a16="http://schemas.microsoft.com/office/drawing/2014/main" id="{175AA233-BE01-44B1-8987-3AF6B8B81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2986045" y="3339887"/>
            <a:ext cx="417555" cy="417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DD550E-3F89-46C6-9108-BC9F7A324F0C}"/>
              </a:ext>
            </a:extLst>
          </p:cNvPr>
          <p:cNvSpPr/>
          <p:nvPr/>
        </p:nvSpPr>
        <p:spPr>
          <a:xfrm>
            <a:off x="682135" y="858120"/>
            <a:ext cx="123092" cy="2461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330;p33">
            <a:extLst>
              <a:ext uri="{FF2B5EF4-FFF2-40B4-BE49-F238E27FC236}">
                <a16:creationId xmlns:a16="http://schemas.microsoft.com/office/drawing/2014/main" id="{F97B9401-97CA-4C58-BD8F-09CD390407D6}"/>
              </a:ext>
            </a:extLst>
          </p:cNvPr>
          <p:cNvSpPr txBox="1">
            <a:spLocks/>
          </p:cNvSpPr>
          <p:nvPr/>
        </p:nvSpPr>
        <p:spPr>
          <a:xfrm>
            <a:off x="362737" y="487480"/>
            <a:ext cx="8493396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▪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▫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●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○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usine"/>
              <a:buChar char="■"/>
              <a:defRPr sz="24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pPr marL="0" indent="0" algn="ctr">
              <a:buFont typeface="Cousine"/>
              <a:buNone/>
            </a:pPr>
            <a:r>
              <a:rPr lang="en-US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48391439"/>
      </p:ext>
    </p:extLst>
  </p:cSld>
  <p:clrMapOvr>
    <a:masterClrMapping/>
  </p:clrMapOvr>
  <p:transition spd="slow" advClick="0" advTm="7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25"/>
          <p:cNvGrpSpPr/>
          <p:nvPr/>
        </p:nvGrpSpPr>
        <p:grpSpPr>
          <a:xfrm>
            <a:off x="259492" y="440724"/>
            <a:ext cx="8616778" cy="4200843"/>
            <a:chOff x="744219" y="1064075"/>
            <a:chExt cx="7015214" cy="2888675"/>
          </a:xfrm>
        </p:grpSpPr>
        <p:sp>
          <p:nvSpPr>
            <p:cNvPr id="229" name="Google Shape;229;p25"/>
            <p:cNvSpPr/>
            <p:nvPr/>
          </p:nvSpPr>
          <p:spPr>
            <a:xfrm>
              <a:off x="1361592" y="1665508"/>
              <a:ext cx="6099300" cy="22833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7623181" y="1661600"/>
              <a:ext cx="136252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31" name="Google Shape;231;p25"/>
            <p:cNvSpPr/>
            <p:nvPr/>
          </p:nvSpPr>
          <p:spPr>
            <a:xfrm rot="-5400000">
              <a:off x="4334136" y="-1576459"/>
              <a:ext cx="123450" cy="6078917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32" name="Google Shape;232;p25"/>
            <p:cNvSpPr/>
            <p:nvPr/>
          </p:nvSpPr>
          <p:spPr>
            <a:xfrm rot="-5400000">
              <a:off x="744219" y="1064075"/>
              <a:ext cx="1326900" cy="13269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triangl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3" name="Google Shape;233;p25"/>
            <p:cNvCxnSpPr/>
            <p:nvPr/>
          </p:nvCxnSpPr>
          <p:spPr>
            <a:xfrm flipH="1">
              <a:off x="6922735" y="1661528"/>
              <a:ext cx="548700" cy="219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25"/>
            <p:cNvCxnSpPr/>
            <p:nvPr/>
          </p:nvCxnSpPr>
          <p:spPr>
            <a:xfrm>
              <a:off x="1021397" y="1669336"/>
              <a:ext cx="0" cy="2283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cxnSp>
          <p:nvCxnSpPr>
            <p:cNvPr id="235" name="Google Shape;235;p25"/>
            <p:cNvCxnSpPr/>
            <p:nvPr/>
          </p:nvCxnSpPr>
          <p:spPr>
            <a:xfrm flipH="1">
              <a:off x="1350875" y="3761350"/>
              <a:ext cx="529800" cy="191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25"/>
            <p:cNvCxnSpPr/>
            <p:nvPr/>
          </p:nvCxnSpPr>
          <p:spPr>
            <a:xfrm>
              <a:off x="6941635" y="3761350"/>
              <a:ext cx="529800" cy="191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25"/>
            <p:cNvCxnSpPr/>
            <p:nvPr/>
          </p:nvCxnSpPr>
          <p:spPr>
            <a:xfrm>
              <a:off x="1350875" y="1661528"/>
              <a:ext cx="548700" cy="219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17" name="Google Shape;87;p13">
            <a:extLst>
              <a:ext uri="{FF2B5EF4-FFF2-40B4-BE49-F238E27FC236}">
                <a16:creationId xmlns:a16="http://schemas.microsoft.com/office/drawing/2014/main" id="{6581BEC1-4E13-4761-BE98-E23D5D25EF65}"/>
              </a:ext>
            </a:extLst>
          </p:cNvPr>
          <p:cNvSpPr txBox="1">
            <a:spLocks/>
          </p:cNvSpPr>
          <p:nvPr/>
        </p:nvSpPr>
        <p:spPr>
          <a:xfrm>
            <a:off x="1103870" y="235169"/>
            <a:ext cx="7772400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b="1" dirty="0"/>
              <a:t>Goals &amp; Objectives:</a:t>
            </a:r>
          </a:p>
        </p:txBody>
      </p:sp>
      <p:sp>
        <p:nvSpPr>
          <p:cNvPr id="3" name="Google Shape;70;p12">
            <a:extLst>
              <a:ext uri="{FF2B5EF4-FFF2-40B4-BE49-F238E27FC236}">
                <a16:creationId xmlns:a16="http://schemas.microsoft.com/office/drawing/2014/main" id="{12A97A39-EBF6-4333-B809-30FB3EBBF5D4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JL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03D0D-FC5E-42AA-BA7F-16CEC2AE9766}"/>
              </a:ext>
            </a:extLst>
          </p:cNvPr>
          <p:cNvSpPr txBox="1"/>
          <p:nvPr/>
        </p:nvSpPr>
        <p:spPr>
          <a:xfrm>
            <a:off x="1697735" y="2358180"/>
            <a:ext cx="5899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Incorporate elements into our toy that are </a:t>
            </a:r>
            <a:r>
              <a:rPr lang="en-US" sz="1800" i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key</a:t>
            </a:r>
            <a:r>
              <a:rPr lang="en-US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to domestic cat entertainment.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2480C-B5E3-47EC-A9F4-97E84FF44CEE}"/>
              </a:ext>
            </a:extLst>
          </p:cNvPr>
          <p:cNvSpPr txBox="1"/>
          <p:nvPr/>
        </p:nvSpPr>
        <p:spPr>
          <a:xfrm>
            <a:off x="1697735" y="3068544"/>
            <a:ext cx="6366402" cy="667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Work to implement the current standards and the best safety factors that we can.  </a:t>
            </a:r>
            <a:endParaRPr lang="en-US" sz="1800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020820-E523-4C64-9D83-8019D4B29534}"/>
              </a:ext>
            </a:extLst>
          </p:cNvPr>
          <p:cNvSpPr txBox="1"/>
          <p:nvPr/>
        </p:nvSpPr>
        <p:spPr>
          <a:xfrm>
            <a:off x="1697735" y="3800390"/>
            <a:ext cx="63431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Design </a:t>
            </a:r>
            <a:r>
              <a:rPr lang="en-US" sz="1800" dirty="0">
                <a:solidFill>
                  <a:schemeClr val="bg1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our </a:t>
            </a:r>
            <a:r>
              <a:rPr lang="en-US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ICT so that it can withstand rough cat play and last for a reasonable amount of time.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2605A1-9594-46C1-9A9C-2126DFDE8E60}"/>
              </a:ext>
            </a:extLst>
          </p:cNvPr>
          <p:cNvSpPr txBox="1"/>
          <p:nvPr/>
        </p:nvSpPr>
        <p:spPr>
          <a:xfrm>
            <a:off x="1694756" y="1615863"/>
            <a:ext cx="6137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Design an Interactive Cat Toy that cats can be entertained by and engaged in play with for hours. 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Goals and objectives">
            <a:hlinkClick r:id="" action="ppaction://media"/>
            <a:extLst>
              <a:ext uri="{FF2B5EF4-FFF2-40B4-BE49-F238E27FC236}">
                <a16:creationId xmlns:a16="http://schemas.microsoft.com/office/drawing/2014/main" id="{E1654873-B0B3-4F6B-9761-78A15B962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4625" y="4560888"/>
            <a:ext cx="487363" cy="4873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3618A-2A1F-4F39-8E74-013207FD06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46" t="7336" r="1671" b="35351"/>
          <a:stretch/>
        </p:blipFill>
        <p:spPr>
          <a:xfrm flipH="1">
            <a:off x="8407109" y="4280391"/>
            <a:ext cx="557784" cy="66716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413939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25"/>
          <p:cNvGrpSpPr/>
          <p:nvPr/>
        </p:nvGrpSpPr>
        <p:grpSpPr>
          <a:xfrm>
            <a:off x="448733" y="931095"/>
            <a:ext cx="8427537" cy="3688040"/>
            <a:chOff x="1356402" y="1401275"/>
            <a:chExt cx="6403031" cy="2536051"/>
          </a:xfrm>
        </p:grpSpPr>
        <p:sp>
          <p:nvSpPr>
            <p:cNvPr id="230" name="Google Shape;230;p25"/>
            <p:cNvSpPr/>
            <p:nvPr/>
          </p:nvSpPr>
          <p:spPr>
            <a:xfrm>
              <a:off x="7597283" y="1524726"/>
              <a:ext cx="162150" cy="2412600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231" name="Google Shape;231;p25"/>
            <p:cNvSpPr/>
            <p:nvPr/>
          </p:nvSpPr>
          <p:spPr>
            <a:xfrm rot="-5400000">
              <a:off x="4334136" y="-1576459"/>
              <a:ext cx="123450" cy="6078917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</p:grpSp>
      <p:sp>
        <p:nvSpPr>
          <p:cNvPr id="17" name="Google Shape;87;p13">
            <a:extLst>
              <a:ext uri="{FF2B5EF4-FFF2-40B4-BE49-F238E27FC236}">
                <a16:creationId xmlns:a16="http://schemas.microsoft.com/office/drawing/2014/main" id="{6581BEC1-4E13-4761-BE98-E23D5D25EF65}"/>
              </a:ext>
            </a:extLst>
          </p:cNvPr>
          <p:cNvSpPr txBox="1">
            <a:spLocks/>
          </p:cNvSpPr>
          <p:nvPr/>
        </p:nvSpPr>
        <p:spPr>
          <a:xfrm>
            <a:off x="364067" y="218235"/>
            <a:ext cx="8114095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b="1" dirty="0"/>
              <a:t>Market &amp; Product Research:</a:t>
            </a:r>
          </a:p>
        </p:txBody>
      </p:sp>
      <p:sp>
        <p:nvSpPr>
          <p:cNvPr id="3" name="Google Shape;70;p12">
            <a:extLst>
              <a:ext uri="{FF2B5EF4-FFF2-40B4-BE49-F238E27FC236}">
                <a16:creationId xmlns:a16="http://schemas.microsoft.com/office/drawing/2014/main" id="{12A97A39-EBF6-4333-B809-30FB3EBBF5D4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4400C6-B435-4692-866B-AEE94D84BDCD}"/>
              </a:ext>
            </a:extLst>
          </p:cNvPr>
          <p:cNvGrpSpPr/>
          <p:nvPr/>
        </p:nvGrpSpPr>
        <p:grpSpPr>
          <a:xfrm>
            <a:off x="3074726" y="1413123"/>
            <a:ext cx="2623356" cy="2160016"/>
            <a:chOff x="3050869" y="1507401"/>
            <a:chExt cx="2623356" cy="21600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D290F8-45A6-40FB-BA70-249D110DD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869" y="1507401"/>
              <a:ext cx="2620238" cy="18591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813B6A-E2D1-4839-B069-4680EABF331C}"/>
                </a:ext>
              </a:extLst>
            </p:cNvPr>
            <p:cNvSpPr txBox="1"/>
            <p:nvPr/>
          </p:nvSpPr>
          <p:spPr>
            <a:xfrm>
              <a:off x="3050869" y="3328863"/>
              <a:ext cx="262335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Felix &amp; Fido’s </a:t>
              </a:r>
              <a:r>
                <a:rPr lang="en-US" sz="1600" b="1" dirty="0" err="1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Playdot</a:t>
              </a:r>
              <a:endParaRPr lang="en-US" sz="16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3E5E91-E14F-41D1-BE3C-DFCC77A8FC04}"/>
              </a:ext>
            </a:extLst>
          </p:cNvPr>
          <p:cNvGrpSpPr/>
          <p:nvPr/>
        </p:nvGrpSpPr>
        <p:grpSpPr>
          <a:xfrm>
            <a:off x="6159650" y="1399529"/>
            <a:ext cx="2315487" cy="2189438"/>
            <a:chOff x="6025722" y="1493807"/>
            <a:chExt cx="2315487" cy="21894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F48CD3-9769-49E1-8492-526070D91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19" b="14222"/>
            <a:stretch/>
          </p:blipFill>
          <p:spPr bwMode="auto">
            <a:xfrm>
              <a:off x="6025722" y="1493807"/>
              <a:ext cx="2315487" cy="16459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B9AC82-402C-4FF8-96FE-BBE8DD183860}"/>
                </a:ext>
              </a:extLst>
            </p:cNvPr>
            <p:cNvSpPr txBox="1"/>
            <p:nvPr/>
          </p:nvSpPr>
          <p:spPr>
            <a:xfrm>
              <a:off x="6025722" y="3098470"/>
              <a:ext cx="231548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Potaroma’s</a:t>
              </a:r>
              <a:r>
                <a:rPr lang="en-US" sz="1600" b="1" dirty="0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1600" b="1" dirty="0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Floppy Fish</a:t>
              </a:r>
              <a:endParaRPr lang="en-US" sz="1600" b="1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97D9354-DED9-4832-8028-41A5C7C7C53F}"/>
              </a:ext>
            </a:extLst>
          </p:cNvPr>
          <p:cNvSpPr txBox="1"/>
          <p:nvPr/>
        </p:nvSpPr>
        <p:spPr>
          <a:xfrm>
            <a:off x="1845729" y="968361"/>
            <a:ext cx="5279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  <a:sym typeface="Webdings" panose="05030102010509060703" pitchFamily="18" charset="2"/>
              </a:rPr>
              <a:t> 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</a:rPr>
              <a:t>TOP RATED CAT TOYS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Rounded MT Bold" panose="020F0704030504030204" pitchFamily="34" charset="0"/>
                <a:sym typeface="Webdings" panose="05030102010509060703" pitchFamily="18" charset="2"/>
              </a:rPr>
              <a:t> 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5820E-A05C-455C-8F4D-46A0AC3B2F88}"/>
              </a:ext>
            </a:extLst>
          </p:cNvPr>
          <p:cNvSpPr txBox="1"/>
          <p:nvPr/>
        </p:nvSpPr>
        <p:spPr>
          <a:xfrm>
            <a:off x="3090340" y="4010614"/>
            <a:ext cx="2181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ebdings" panose="05030102010509060703" pitchFamily="18" charset="2"/>
              <a:buChar char="ö"/>
            </a:pPr>
            <a:r>
              <a:rPr lang="en-US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Laser light 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95B2E0-3FFA-4C54-895E-DB4692EFB7F3}"/>
              </a:ext>
            </a:extLst>
          </p:cNvPr>
          <p:cNvSpPr txBox="1"/>
          <p:nvPr/>
        </p:nvSpPr>
        <p:spPr>
          <a:xfrm>
            <a:off x="5993984" y="4010614"/>
            <a:ext cx="2702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ebdings" panose="05030102010509060703" pitchFamily="18" charset="2"/>
              <a:buChar char="ö"/>
            </a:pPr>
            <a:r>
              <a:rPr lang="en-US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Realistic Animal Design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ebdings" panose="05030102010509060703" pitchFamily="18" charset="2"/>
              <a:buChar char="ö"/>
            </a:pPr>
            <a:r>
              <a:rPr lang="en-US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Motion 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ebdings" panose="05030102010509060703" pitchFamily="18" charset="2"/>
              <a:buChar char="ö"/>
            </a:pPr>
            <a:r>
              <a:rPr lang="en-US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Catnip Scented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4982D5-1558-432B-857C-F3D6DC417839}"/>
              </a:ext>
            </a:extLst>
          </p:cNvPr>
          <p:cNvGrpSpPr/>
          <p:nvPr/>
        </p:nvGrpSpPr>
        <p:grpSpPr>
          <a:xfrm>
            <a:off x="481149" y="1413123"/>
            <a:ext cx="2173104" cy="2186051"/>
            <a:chOff x="494967" y="1617133"/>
            <a:chExt cx="2173104" cy="2186051"/>
          </a:xfrm>
        </p:grpSpPr>
        <p:pic>
          <p:nvPicPr>
            <p:cNvPr id="15" name="Picture 14" descr="[Upgraded Version] PetDroid Boltz Robotic Cat Toy Interactive,Attached with Feathers/Birds/Mouse Toys for Cats/Kitten,Large">
              <a:extLst>
                <a:ext uri="{FF2B5EF4-FFF2-40B4-BE49-F238E27FC236}">
                  <a16:creationId xmlns:a16="http://schemas.microsoft.com/office/drawing/2014/main" id="{09315201-0BBC-498E-9FBA-F9033B7DF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51"/>
            <a:stretch/>
          </p:blipFill>
          <p:spPr bwMode="auto">
            <a:xfrm>
              <a:off x="494967" y="1617133"/>
              <a:ext cx="2173104" cy="20502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BA77AA-8A5F-4943-9FF0-A9692A0CB2AD}"/>
                </a:ext>
              </a:extLst>
            </p:cNvPr>
            <p:cNvSpPr txBox="1"/>
            <p:nvPr/>
          </p:nvSpPr>
          <p:spPr>
            <a:xfrm>
              <a:off x="494967" y="3218409"/>
              <a:ext cx="217310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PetDroid’s</a:t>
              </a:r>
              <a:r>
                <a:rPr lang="en-US" sz="1600" dirty="0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Robotic Cat Toy</a:t>
              </a:r>
              <a:endParaRPr lang="en-US" sz="1600" b="1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6237E1-9823-4583-8DB4-ACF64912D36E}"/>
              </a:ext>
            </a:extLst>
          </p:cNvPr>
          <p:cNvSpPr txBox="1"/>
          <p:nvPr/>
        </p:nvSpPr>
        <p:spPr>
          <a:xfrm>
            <a:off x="364068" y="4010614"/>
            <a:ext cx="2266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ebdings" panose="05030102010509060703" pitchFamily="18" charset="2"/>
              <a:buChar char="ö"/>
            </a:pPr>
            <a:r>
              <a:rPr lang="en-US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LED light effects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ebdings" panose="05030102010509060703" pitchFamily="18" charset="2"/>
              <a:buChar char="ö"/>
            </a:pPr>
            <a:r>
              <a:rPr lang="en-US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Motion </a:t>
            </a:r>
          </a:p>
          <a:p>
            <a:pPr marL="285750" indent="-285750">
              <a:buClr>
                <a:schemeClr val="accent1">
                  <a:lumMod val="60000"/>
                  <a:lumOff val="40000"/>
                </a:schemeClr>
              </a:buClr>
              <a:buFont typeface="Webdings" panose="05030102010509060703" pitchFamily="18" charset="2"/>
              <a:buChar char="ö"/>
            </a:pPr>
            <a:r>
              <a:rPr lang="en-US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Interchangeable attachments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0A09AB-0026-4C34-B063-49CFE1E6F368}"/>
              </a:ext>
            </a:extLst>
          </p:cNvPr>
          <p:cNvSpPr txBox="1"/>
          <p:nvPr/>
        </p:nvSpPr>
        <p:spPr>
          <a:xfrm>
            <a:off x="3642696" y="364128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Key Features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03264C-A7DD-42F2-B073-040AB9959A5A}"/>
              </a:ext>
            </a:extLst>
          </p:cNvPr>
          <p:cNvCxnSpPr/>
          <p:nvPr/>
        </p:nvCxnSpPr>
        <p:spPr>
          <a:xfrm flipV="1">
            <a:off x="481149" y="3987802"/>
            <a:ext cx="8138160" cy="0"/>
          </a:xfrm>
          <a:prstGeom prst="line">
            <a:avLst/>
          </a:prstGeom>
          <a:ln w="19050">
            <a:solidFill>
              <a:schemeClr val="accent3">
                <a:lumMod val="40000"/>
                <a:lumOff val="6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Slide 7">
            <a:hlinkClick r:id="" action="ppaction://media"/>
            <a:extLst>
              <a:ext uri="{FF2B5EF4-FFF2-40B4-BE49-F238E27FC236}">
                <a16:creationId xmlns:a16="http://schemas.microsoft.com/office/drawing/2014/main" id="{B38ECE3E-17A0-40F2-9B98-895D85E86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6963" y="4543425"/>
            <a:ext cx="487362" cy="487363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DBDECC5-B58D-4B1A-B00E-558B2CDBC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2790501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7;p13">
            <a:extLst>
              <a:ext uri="{FF2B5EF4-FFF2-40B4-BE49-F238E27FC236}">
                <a16:creationId xmlns:a16="http://schemas.microsoft.com/office/drawing/2014/main" id="{6581BEC1-4E13-4761-BE98-E23D5D25EF65}"/>
              </a:ext>
            </a:extLst>
          </p:cNvPr>
          <p:cNvSpPr txBox="1">
            <a:spLocks/>
          </p:cNvSpPr>
          <p:nvPr/>
        </p:nvSpPr>
        <p:spPr>
          <a:xfrm>
            <a:off x="350336" y="168075"/>
            <a:ext cx="8525933" cy="74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sz="4000" b="1" dirty="0"/>
              <a:t>ICT Project Plan Overview:</a:t>
            </a:r>
          </a:p>
        </p:txBody>
      </p:sp>
      <p:sp>
        <p:nvSpPr>
          <p:cNvPr id="3" name="Google Shape;70;p12">
            <a:extLst>
              <a:ext uri="{FF2B5EF4-FFF2-40B4-BE49-F238E27FC236}">
                <a16:creationId xmlns:a16="http://schemas.microsoft.com/office/drawing/2014/main" id="{12A97A39-EBF6-4333-B809-30FB3EBBF5D4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EV</a:t>
            </a:r>
          </a:p>
        </p:txBody>
      </p:sp>
      <p:grpSp>
        <p:nvGrpSpPr>
          <p:cNvPr id="10" name="Google Shape;228;p25">
            <a:extLst>
              <a:ext uri="{FF2B5EF4-FFF2-40B4-BE49-F238E27FC236}">
                <a16:creationId xmlns:a16="http://schemas.microsoft.com/office/drawing/2014/main" id="{5451FFF1-158A-439C-BAD2-5C261626E2E1}"/>
              </a:ext>
            </a:extLst>
          </p:cNvPr>
          <p:cNvGrpSpPr/>
          <p:nvPr/>
        </p:nvGrpSpPr>
        <p:grpSpPr>
          <a:xfrm>
            <a:off x="448733" y="931095"/>
            <a:ext cx="8427537" cy="3688039"/>
            <a:chOff x="1356402" y="1401275"/>
            <a:chExt cx="6403031" cy="2536050"/>
          </a:xfrm>
        </p:grpSpPr>
        <p:sp>
          <p:nvSpPr>
            <p:cNvPr id="11" name="Google Shape;230;p25">
              <a:extLst>
                <a:ext uri="{FF2B5EF4-FFF2-40B4-BE49-F238E27FC236}">
                  <a16:creationId xmlns:a16="http://schemas.microsoft.com/office/drawing/2014/main" id="{40A1BD79-FC6C-48E3-9C71-BB15BF1A6B51}"/>
                </a:ext>
              </a:extLst>
            </p:cNvPr>
            <p:cNvSpPr/>
            <p:nvPr/>
          </p:nvSpPr>
          <p:spPr>
            <a:xfrm>
              <a:off x="7623181" y="1661600"/>
              <a:ext cx="136252" cy="2275725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  <p:sp>
          <p:nvSpPr>
            <p:cNvPr id="12" name="Google Shape;231;p25">
              <a:extLst>
                <a:ext uri="{FF2B5EF4-FFF2-40B4-BE49-F238E27FC236}">
                  <a16:creationId xmlns:a16="http://schemas.microsoft.com/office/drawing/2014/main" id="{B3F72BB4-8D95-43A8-9FCA-A5FDDC249AD4}"/>
                </a:ext>
              </a:extLst>
            </p:cNvPr>
            <p:cNvSpPr/>
            <p:nvPr/>
          </p:nvSpPr>
          <p:spPr>
            <a:xfrm rot="-5400000">
              <a:off x="4334136" y="-1576459"/>
              <a:ext cx="123450" cy="6078917"/>
            </a:xfrm>
            <a:custGeom>
              <a:avLst/>
              <a:gdLst/>
              <a:ahLst/>
              <a:cxnLst/>
              <a:rect l="l" t="t" r="r" b="b"/>
              <a:pathLst>
                <a:path w="4938" h="91029" extrusionOk="0">
                  <a:moveTo>
                    <a:pt x="0" y="0"/>
                  </a:moveTo>
                  <a:lnTo>
                    <a:pt x="4938" y="0"/>
                  </a:lnTo>
                  <a:lnTo>
                    <a:pt x="4938" y="91029"/>
                  </a:lnTo>
                  <a:lnTo>
                    <a:pt x="0" y="91029"/>
                  </a:ln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8000"/>
              <a:headEnd type="none" w="med" len="med"/>
              <a:tailEnd type="none" w="med" len="med"/>
            </a:ln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6C4E49-1A54-4EF6-A5DB-D6416DB7611A}"/>
              </a:ext>
            </a:extLst>
          </p:cNvPr>
          <p:cNvSpPr txBox="1"/>
          <p:nvPr/>
        </p:nvSpPr>
        <p:spPr>
          <a:xfrm>
            <a:off x="5868773" y="1193557"/>
            <a:ext cx="2755883" cy="2964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>
                <a:solidFill>
                  <a:schemeClr val="bg1"/>
                </a:solidFill>
              </a:rPr>
              <a:t>Planned Features</a:t>
            </a:r>
          </a:p>
          <a:p>
            <a:endParaRPr lang="en-US" sz="1000" u="sng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 2" panose="05020102010507070707" pitchFamily="18" charset="2"/>
              <a:buChar char=""/>
            </a:pPr>
            <a:r>
              <a:rPr lang="en-US" sz="1800" dirty="0">
                <a:solidFill>
                  <a:schemeClr val="bg1"/>
                </a:solidFill>
              </a:rPr>
              <a:t>Sound Effects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 2" panose="05020102010507070707" pitchFamily="18" charset="2"/>
              <a:buChar char=""/>
            </a:pPr>
            <a:r>
              <a:rPr lang="en-US" sz="1800" dirty="0">
                <a:solidFill>
                  <a:schemeClr val="bg1"/>
                </a:solidFill>
              </a:rPr>
              <a:t>Lighting Effects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 2" panose="05020102010507070707" pitchFamily="18" charset="2"/>
              <a:buChar char=""/>
            </a:pPr>
            <a:r>
              <a:rPr lang="en-US" sz="1800" dirty="0">
                <a:solidFill>
                  <a:schemeClr val="bg1"/>
                </a:solidFill>
              </a:rPr>
              <a:t>Toy Motion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 2" panose="05020102010507070707" pitchFamily="18" charset="2"/>
              <a:buChar char=""/>
            </a:pPr>
            <a:r>
              <a:rPr lang="en-US" sz="1800" dirty="0">
                <a:solidFill>
                  <a:schemeClr val="bg1"/>
                </a:solidFill>
              </a:rPr>
              <a:t>Catnip Scenting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 2" panose="05020102010507070707" pitchFamily="18" charset="2"/>
              <a:buChar char=""/>
            </a:pPr>
            <a:r>
              <a:rPr lang="en-US" sz="1800" dirty="0">
                <a:solidFill>
                  <a:schemeClr val="bg1"/>
                </a:solidFill>
              </a:rPr>
              <a:t>Interchangeable Skins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 2" panose="05020102010507070707" pitchFamily="18" charset="2"/>
              <a:buChar char=""/>
            </a:pPr>
            <a:r>
              <a:rPr lang="en-US" sz="1800" dirty="0">
                <a:solidFill>
                  <a:schemeClr val="bg1"/>
                </a:solidFill>
                <a:sym typeface="Wingdings 2" panose="05020102010507070707" pitchFamily="18" charset="2"/>
              </a:rPr>
              <a:t> </a:t>
            </a:r>
            <a:r>
              <a:rPr lang="en-US" sz="1800" dirty="0">
                <a:solidFill>
                  <a:schemeClr val="bg1"/>
                </a:solidFill>
              </a:rPr>
              <a:t>Phone App Control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FB598ED-5881-400D-BF20-C286F4292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000" y="1309670"/>
            <a:ext cx="2035767" cy="2971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9904A65-3626-4E7C-87D9-E772000DC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44" y="1309670"/>
            <a:ext cx="2029826" cy="2971800"/>
          </a:xfrm>
          <a:prstGeom prst="rect">
            <a:avLst/>
          </a:prstGeom>
        </p:spPr>
      </p:pic>
      <p:sp>
        <p:nvSpPr>
          <p:cNvPr id="43" name="Arrow: Left-Right 42">
            <a:extLst>
              <a:ext uri="{FF2B5EF4-FFF2-40B4-BE49-F238E27FC236}">
                <a16:creationId xmlns:a16="http://schemas.microsoft.com/office/drawing/2014/main" id="{A794DF36-5841-420A-9533-E0493FFB698A}"/>
              </a:ext>
            </a:extLst>
          </p:cNvPr>
          <p:cNvSpPr/>
          <p:nvPr/>
        </p:nvSpPr>
        <p:spPr>
          <a:xfrm>
            <a:off x="2748685" y="2159547"/>
            <a:ext cx="558800" cy="179529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593;p46">
            <a:extLst>
              <a:ext uri="{FF2B5EF4-FFF2-40B4-BE49-F238E27FC236}">
                <a16:creationId xmlns:a16="http://schemas.microsoft.com/office/drawing/2014/main" id="{17D9BA62-4DF6-4750-939E-723B4227E3ED}"/>
              </a:ext>
            </a:extLst>
          </p:cNvPr>
          <p:cNvSpPr/>
          <p:nvPr/>
        </p:nvSpPr>
        <p:spPr>
          <a:xfrm>
            <a:off x="6790267" y="4212407"/>
            <a:ext cx="329586" cy="534447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3FA5746-8908-45DD-9D30-A53DBE225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29" b="21863"/>
          <a:stretch/>
        </p:blipFill>
        <p:spPr bwMode="auto">
          <a:xfrm>
            <a:off x="8395888" y="4287131"/>
            <a:ext cx="557596" cy="6400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-8">
            <a:hlinkClick r:id="" action="ppaction://media"/>
            <a:extLst>
              <a:ext uri="{FF2B5EF4-FFF2-40B4-BE49-F238E27FC236}">
                <a16:creationId xmlns:a16="http://schemas.microsoft.com/office/drawing/2014/main" id="{B4E989F5-8604-429B-9D86-B05B70397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83125" y="44878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11433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E2E5-CE0B-4DE7-A5DD-23C4C60D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" y="387430"/>
            <a:ext cx="7753350" cy="625316"/>
          </a:xfrm>
        </p:spPr>
        <p:txBody>
          <a:bodyPr/>
          <a:lstStyle/>
          <a:p>
            <a:r>
              <a:rPr lang="en-US" sz="3600" b="1" dirty="0"/>
              <a:t>Requirements Specifications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A0EE1E-FC69-43CF-A002-677728D69285}"/>
              </a:ext>
            </a:extLst>
          </p:cNvPr>
          <p:cNvCxnSpPr/>
          <p:nvPr/>
        </p:nvCxnSpPr>
        <p:spPr>
          <a:xfrm>
            <a:off x="445770" y="1120140"/>
            <a:ext cx="81307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70;p12">
            <a:extLst>
              <a:ext uri="{FF2B5EF4-FFF2-40B4-BE49-F238E27FC236}">
                <a16:creationId xmlns:a16="http://schemas.microsoft.com/office/drawing/2014/main" id="{C918A2A4-92F1-47C0-BB6D-FF0324340C2C}"/>
              </a:ext>
            </a:extLst>
          </p:cNvPr>
          <p:cNvSpPr txBox="1">
            <a:spLocks/>
          </p:cNvSpPr>
          <p:nvPr/>
        </p:nvSpPr>
        <p:spPr>
          <a:xfrm>
            <a:off x="8314140" y="4581150"/>
            <a:ext cx="500298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sine"/>
              <a:buNone/>
              <a:defRPr sz="2000" b="0" i="0" u="none" strike="noStrike" cap="none">
                <a:solidFill>
                  <a:schemeClr val="lt1"/>
                </a:solidFill>
                <a:latin typeface="Cousine"/>
                <a:ea typeface="Cousine"/>
                <a:cs typeface="Cousine"/>
                <a:sym typeface="Cousine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VN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2F30312-B848-46D1-8475-48807E9FB6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3306047"/>
                  </p:ext>
                </p:extLst>
              </p:nvPr>
            </p:nvGraphicFramePr>
            <p:xfrm>
              <a:off x="1312756" y="1521670"/>
              <a:ext cx="5912699" cy="2469515"/>
            </p:xfrm>
            <a:graphic>
              <a:graphicData uri="http://schemas.openxmlformats.org/drawingml/2006/table">
                <a:tbl>
                  <a:tblPr firstRow="1" firstCol="1" bandRow="1">
                    <a:tableStyleId>{284E427A-3D55-4303-BF80-6455036E1DE7}</a:tableStyleId>
                  </a:tblPr>
                  <a:tblGrid>
                    <a:gridCol w="1874430">
                      <a:extLst>
                        <a:ext uri="{9D8B030D-6E8A-4147-A177-3AD203B41FA5}">
                          <a16:colId xmlns:a16="http://schemas.microsoft.com/office/drawing/2014/main" val="4038514934"/>
                        </a:ext>
                      </a:extLst>
                    </a:gridCol>
                    <a:gridCol w="2371873">
                      <a:extLst>
                        <a:ext uri="{9D8B030D-6E8A-4147-A177-3AD203B41FA5}">
                          <a16:colId xmlns:a16="http://schemas.microsoft.com/office/drawing/2014/main" val="4246731211"/>
                        </a:ext>
                      </a:extLst>
                    </a:gridCol>
                    <a:gridCol w="1666396">
                      <a:extLst>
                        <a:ext uri="{9D8B030D-6E8A-4147-A177-3AD203B41FA5}">
                          <a16:colId xmlns:a16="http://schemas.microsoft.com/office/drawing/2014/main" val="448187060"/>
                        </a:ext>
                      </a:extLst>
                    </a:gridCol>
                  </a:tblGrid>
                  <a:tr h="30543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Component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000000"/>
                              </a:solidFill>
                              <a:effectLst/>
                            </a:rPr>
                            <a:t>Parameter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000000"/>
                              </a:solidFill>
                              <a:effectLst/>
                            </a:rPr>
                            <a:t>Specification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27365747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Battery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Run Time on Full Battery Charge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≈ 8 hours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39768896"/>
                      </a:ext>
                    </a:extLst>
                  </a:tr>
                  <a:tr h="270510">
                    <a:tc gridSpan="3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Feature Components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8053443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Lighting Effect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Light Output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 – 6 Lumens</a:t>
                          </a: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8225490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Lighting Effect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Illuminate Yellow Color 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5 seconds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71348764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Speakers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Volume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60 dB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00849621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Motor(s)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Low Noise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40 dB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00088701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Motion Detector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Detection Distance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 2 feet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6521292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</a:rPr>
                            <a:t>Phone Application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Whole System Delay Time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 30 seconds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125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62F30312-B848-46D1-8475-48807E9FB6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3306047"/>
                  </p:ext>
                </p:extLst>
              </p:nvPr>
            </p:nvGraphicFramePr>
            <p:xfrm>
              <a:off x="1312756" y="1521670"/>
              <a:ext cx="5912699" cy="2469515"/>
            </p:xfrm>
            <a:graphic>
              <a:graphicData uri="http://schemas.openxmlformats.org/drawingml/2006/table">
                <a:tbl>
                  <a:tblPr firstRow="1" firstCol="1" bandRow="1">
                    <a:tableStyleId>{284E427A-3D55-4303-BF80-6455036E1DE7}</a:tableStyleId>
                  </a:tblPr>
                  <a:tblGrid>
                    <a:gridCol w="1874430">
                      <a:extLst>
                        <a:ext uri="{9D8B030D-6E8A-4147-A177-3AD203B41FA5}">
                          <a16:colId xmlns:a16="http://schemas.microsoft.com/office/drawing/2014/main" val="4038514934"/>
                        </a:ext>
                      </a:extLst>
                    </a:gridCol>
                    <a:gridCol w="2371873">
                      <a:extLst>
                        <a:ext uri="{9D8B030D-6E8A-4147-A177-3AD203B41FA5}">
                          <a16:colId xmlns:a16="http://schemas.microsoft.com/office/drawing/2014/main" val="4246731211"/>
                        </a:ext>
                      </a:extLst>
                    </a:gridCol>
                    <a:gridCol w="1666396">
                      <a:extLst>
                        <a:ext uri="{9D8B030D-6E8A-4147-A177-3AD203B41FA5}">
                          <a16:colId xmlns:a16="http://schemas.microsoft.com/office/drawing/2014/main" val="448187060"/>
                        </a:ext>
                      </a:extLst>
                    </a:gridCol>
                  </a:tblGrid>
                  <a:tr h="30543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Component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000000"/>
                              </a:solidFill>
                              <a:effectLst/>
                            </a:rPr>
                            <a:t>Parameter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solidFill>
                                <a:srgbClr val="000000"/>
                              </a:solidFill>
                              <a:effectLst/>
                            </a:rPr>
                            <a:t>Specification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27365747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Battery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Run Time on Full Battery Charge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≈ 8 hours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39768896"/>
                      </a:ext>
                    </a:extLst>
                  </a:tr>
                  <a:tr h="270510">
                    <a:tc gridSpan="3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Feature Components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8053443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Lighting Effect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T w="127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Light Output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 – 6 Lumens</a:t>
                          </a: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8225490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Lighting Effect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Illuminate Yellow Color 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57299" t="-427273" r="-3285" b="-434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1348764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Speakers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Volume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57299" t="-515556" r="-3285" b="-3244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0849621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Motor(s)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Low Noise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57299" t="-629545" r="-3285" b="-23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0088701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Motion Detector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Detection Distance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57299" t="-713333" r="-3285" b="-1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6521292"/>
                      </a:ext>
                    </a:extLst>
                  </a:tr>
                  <a:tr h="27051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solidFill>
                                <a:srgbClr val="000000"/>
                              </a:solidFill>
                              <a:effectLst/>
                            </a:rPr>
                            <a:t>Phone Application</a:t>
                          </a:r>
                          <a:endParaRPr lang="en-US" sz="120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solidFill>
                                <a:srgbClr val="000000"/>
                              </a:solidFill>
                              <a:effectLst/>
                            </a:rPr>
                            <a:t>Whole System Delay Time</a:t>
                          </a:r>
                          <a:endParaRPr lang="en-US" sz="1200" dirty="0">
                            <a:effectLst/>
                            <a:latin typeface="Bookman Old Style" panose="0205060405050502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6"/>
                          <a:stretch>
                            <a:fillRect l="-257299" t="-831818" r="-3285" b="-29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12553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95DFF22-32D7-4668-A9EC-892C5D660E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388" t="5262" r="5207" b="24864"/>
          <a:stretch/>
        </p:blipFill>
        <p:spPr>
          <a:xfrm flipH="1">
            <a:off x="8363031" y="4220464"/>
            <a:ext cx="557784" cy="72137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4">
                <a:lumMod val="2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de 9 3-7">
            <a:hlinkClick r:id="" action="ppaction://media"/>
            <a:extLst>
              <a:ext uri="{FF2B5EF4-FFF2-40B4-BE49-F238E27FC236}">
                <a16:creationId xmlns:a16="http://schemas.microsoft.com/office/drawing/2014/main" id="{F933F95B-528D-47B5-A28A-B7025E063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625" y="40830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3870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alentine template">
  <a:themeElements>
    <a:clrScheme name="Custom 1">
      <a:dk1>
        <a:srgbClr val="000000"/>
      </a:dk1>
      <a:lt1>
        <a:srgbClr val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565F6F"/>
      </a:dk2>
      <a:lt2>
        <a:srgbClr val="DFE3E9"/>
      </a:lt2>
      <a:accent1>
        <a:srgbClr val="3D85C6"/>
      </a:accent1>
      <a:accent2>
        <a:srgbClr val="6FA8DC"/>
      </a:accent2>
      <a:accent3>
        <a:srgbClr val="9FC5E8"/>
      </a:accent3>
      <a:accent4>
        <a:srgbClr val="CFE2F3"/>
      </a:accent4>
      <a:accent5>
        <a:srgbClr val="D9D9D9"/>
      </a:accent5>
      <a:accent6>
        <a:srgbClr val="999999"/>
      </a:accent6>
      <a:hlink>
        <a:srgbClr val="FFFFFF"/>
      </a:hlink>
      <a:folHlink>
        <a:srgbClr val="6611C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AACF838666754E86883280DBDB1623" ma:contentTypeVersion="10" ma:contentTypeDescription="Create a new document." ma:contentTypeScope="" ma:versionID="d8601053412e099d65995ed75acb506a">
  <xsd:schema xmlns:xsd="http://www.w3.org/2001/XMLSchema" xmlns:xs="http://www.w3.org/2001/XMLSchema" xmlns:p="http://schemas.microsoft.com/office/2006/metadata/properties" xmlns:ns2="7d8fc744-436c-44b2-baba-7c9ec9f0b861" targetNamespace="http://schemas.microsoft.com/office/2006/metadata/properties" ma:root="true" ma:fieldsID="4b8f675071c491b1fbdf875fbb828b56" ns2:_="">
    <xsd:import namespace="7d8fc744-436c-44b2-baba-7c9ec9f0b8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fc744-436c-44b2-baba-7c9ec9f0b8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CA131B-11CD-4656-9582-B54665A29F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8fc744-436c-44b2-baba-7c9ec9f0b8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F54450-52AC-4522-AF7B-59AB3F40E4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2D54B7-8672-46E7-BAFF-F0C0A971C45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7d8fc744-436c-44b2-baba-7c9ec9f0b86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12462</TotalTime>
  <Words>5241</Words>
  <Application>Microsoft Office PowerPoint</Application>
  <PresentationFormat>On-screen Show (16:9)</PresentationFormat>
  <Paragraphs>1072</Paragraphs>
  <Slides>59</Slides>
  <Notes>54</Notes>
  <HiddenSlides>0</HiddenSlides>
  <MMClips>56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Calibri</vt:lpstr>
      <vt:lpstr>Amasis MT Pro Medium</vt:lpstr>
      <vt:lpstr>Cousine</vt:lpstr>
      <vt:lpstr>Bookman Old Style</vt:lpstr>
      <vt:lpstr>Arial</vt:lpstr>
      <vt:lpstr>Cambria Math</vt:lpstr>
      <vt:lpstr>Wingdings</vt:lpstr>
      <vt:lpstr>Arial Rounded MT Bold</vt:lpstr>
      <vt:lpstr>Calibri Light</vt:lpstr>
      <vt:lpstr>Webdings</vt:lpstr>
      <vt:lpstr>Wingdings 2</vt:lpstr>
      <vt:lpstr>Times New Roman</vt:lpstr>
      <vt:lpstr>Amasis MT Pro Black</vt:lpstr>
      <vt:lpstr>BankGothic Md BT</vt:lpstr>
      <vt:lpstr>Tenorite</vt:lpstr>
      <vt:lpstr>Valentine template</vt:lpstr>
      <vt:lpstr>Office Theme</vt:lpstr>
      <vt:lpstr> Interactive   Cat Toy </vt:lpstr>
      <vt:lpstr>Senior Design Group #25</vt:lpstr>
      <vt:lpstr>SPONSOR   Le Phan Mechanical Engineer  and Author</vt:lpstr>
      <vt:lpstr>Motivation</vt:lpstr>
      <vt:lpstr>PowerPoint Presentation</vt:lpstr>
      <vt:lpstr>PowerPoint Presentation</vt:lpstr>
      <vt:lpstr>PowerPoint Presentation</vt:lpstr>
      <vt:lpstr>PowerPoint Presentation</vt:lpstr>
      <vt:lpstr>Requirements Specifications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Constraints:</vt:lpstr>
      <vt:lpstr>PowerPoint Presentation</vt:lpstr>
      <vt:lpstr>Next Steps:</vt:lpstr>
      <vt:lpstr>For Our Kitty Friends</vt:lpstr>
      <vt:lpstr>In Loving Memory of Aaliyah</vt:lpstr>
      <vt:lpstr>PowerPoint Presentation</vt:lpstr>
      <vt:lpstr> Interactive   Cat Toy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Troy and Liz Vargas</dc:creator>
  <cp:lastModifiedBy>Elizabeth Vargas</cp:lastModifiedBy>
  <cp:revision>1072</cp:revision>
  <dcterms:modified xsi:type="dcterms:W3CDTF">2022-04-08T20:48:39Z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0x01010060AACF838666754E86883280DBDB1623</vt:lpwstr>
  </property>
</Properties>
</file>